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357" r:id="rId3"/>
    <p:sldId id="35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8" r:id="rId13"/>
    <p:sldId id="359" r:id="rId14"/>
    <p:sldId id="269" r:id="rId15"/>
    <p:sldId id="360" r:id="rId16"/>
    <p:sldId id="270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7"/>
    <p:restoredTop sz="94632"/>
  </p:normalViewPr>
  <p:slideViewPr>
    <p:cSldViewPr snapToGrid="0">
      <p:cViewPr varScale="1">
        <p:scale>
          <a:sx n="96" d="100"/>
          <a:sy n="96" d="100"/>
        </p:scale>
        <p:origin x="1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1" name="Shape 8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f22: section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7" name="Shape 10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1+2 ended here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DBB9FE-2C63-3CC3-9C8E-733899B4B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0E3E36-F42B-014F-BFC9-66A4A98B3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042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yshen82@wisc.edu" TargetMode="External"/><Relationship Id="rId2" Type="http://schemas.openxmlformats.org/officeDocument/2006/relationships/hyperlink" Target="mailto:tharter@wisc.edu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yler.caraza-harter.com/cs320/f22/surveys.html" TargetMode="External"/><Relationship Id="rId5" Type="http://schemas.openxmlformats.org/officeDocument/2006/relationships/hyperlink" Target="https://canvas.wisc.edu/courses/322105/pages/contact-info" TargetMode="External"/><Relationship Id="rId4" Type="http://schemas.openxmlformats.org/officeDocument/2006/relationships/hyperlink" Target="https://canvas.wisc.edu/courses/343506/pages/cs320-staff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forms.gle/KqvLHGrCvuP9Z7wF9" TargetMode="Externa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s220.cs.wisc.edu/f22/schedule.html" TargetMode="External"/><Relationship Id="rId2" Type="http://schemas.openxmlformats.org/officeDocument/2006/relationships/hyperlink" Target="https://stat.wisc.edu/undergraduate-data-science-studies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yler.caraza-harter.com/cs301/fall19/schedul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yler.caraza-harter.com/cs320/f22/schedule.html" TargetMode="External"/><Relationship Id="rId2" Type="http://schemas.openxmlformats.org/officeDocument/2006/relationships/hyperlink" Target="https://www.msyamkumar.com/cs320/s23/schedule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Welcome + First Lecture"/>
          <p:cNvSpPr txBox="1">
            <a:spLocks noGrp="1"/>
          </p:cNvSpPr>
          <p:nvPr>
            <p:ph type="ctrTitle"/>
          </p:nvPr>
        </p:nvSpPr>
        <p:spPr>
          <a:xfrm>
            <a:off x="210740" y="1638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Welcome + First Lecture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400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</a:t>
            </a:r>
            <a:r>
              <a:rPr lang="en-US" dirty="0" err="1"/>
              <a:t>Syamkumar</a:t>
            </a:r>
            <a:endParaRPr dirty="0"/>
          </a:p>
        </p:txBody>
      </p:sp>
      <p:sp>
        <p:nvSpPr>
          <p:cNvPr id="121" name="[reproducibility]"/>
          <p:cNvSpPr txBox="1"/>
          <p:nvPr/>
        </p:nvSpPr>
        <p:spPr>
          <a:xfrm>
            <a:off x="7398356" y="4806512"/>
            <a:ext cx="5120983" cy="965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>
              <a:defRPr sz="5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[reproducibility]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ass organization: People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Class organization: People</a:t>
            </a:r>
          </a:p>
        </p:txBody>
      </p:sp>
      <p:sp>
        <p:nvSpPr>
          <p:cNvPr id="216" name="Teams…"/>
          <p:cNvSpPr txBox="1"/>
          <p:nvPr/>
        </p:nvSpPr>
        <p:spPr>
          <a:xfrm>
            <a:off x="946936" y="1909293"/>
            <a:ext cx="11099800" cy="673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3200" b="0"/>
            </a:pPr>
            <a:r>
              <a:rPr dirty="0"/>
              <a:t>Teams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you'll be assigned to a team of 4-7 students</a:t>
            </a:r>
            <a:r>
              <a:rPr lang="en-US" dirty="0"/>
              <a:t> (from the same lab)</a:t>
            </a:r>
            <a:endParaRPr dirty="0"/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teams will last the whole semester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some types of collaboration with team members are allowed (not required) on graded work, such as projects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quizzes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collaboration with non-team members in not allowed</a:t>
            </a:r>
          </a:p>
          <a:p>
            <a:pPr algn="l">
              <a:spcBef>
                <a:spcPts val="4200"/>
              </a:spcBef>
              <a:defRPr sz="3200" b="0"/>
            </a:pPr>
            <a:r>
              <a:rPr dirty="0"/>
              <a:t>Staff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Instructor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Teaching Assistants (grad students)</a:t>
            </a:r>
            <a:r>
              <a:rPr lang="en-US" dirty="0"/>
              <a:t> – Group TA</a:t>
            </a:r>
            <a:endParaRPr dirty="0"/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Mentors (undergrads)</a:t>
            </a:r>
          </a:p>
        </p:txBody>
      </p:sp>
      <p:sp>
        <p:nvSpPr>
          <p:cNvPr id="217" name="we all provide office hours, and you can attend any that you prefer!"/>
          <p:cNvSpPr txBox="1"/>
          <p:nvPr/>
        </p:nvSpPr>
        <p:spPr>
          <a:xfrm>
            <a:off x="3936973" y="8543012"/>
            <a:ext cx="590386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W</a:t>
            </a:r>
            <a:r>
              <a:rPr dirty="0"/>
              <a:t>e all provide office hours</a:t>
            </a:r>
            <a:r>
              <a:rPr lang="en-US" dirty="0"/>
              <a:t>.</a:t>
            </a:r>
          </a:p>
          <a:p>
            <a:r>
              <a:rPr lang="en-US" dirty="0"/>
              <a:t>Office hours are drop-in (no need to reserve).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mmunication"/>
          <p:cNvSpPr txBox="1">
            <a:spLocks noGrp="1"/>
          </p:cNvSpPr>
          <p:nvPr>
            <p:ph type="title"/>
          </p:nvPr>
        </p:nvSpPr>
        <p:spPr>
          <a:xfrm>
            <a:off x="718428" y="885554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Communication</a:t>
            </a:r>
          </a:p>
        </p:txBody>
      </p:sp>
      <p:sp>
        <p:nvSpPr>
          <p:cNvPr id="229" name="Piazza…"/>
          <p:cNvSpPr txBox="1"/>
          <p:nvPr/>
        </p:nvSpPr>
        <p:spPr>
          <a:xfrm>
            <a:off x="718428" y="2251127"/>
            <a:ext cx="11142465" cy="14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Piazza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find link on site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don't post &gt;5 lines of project-related code (considered cheating)</a:t>
            </a:r>
          </a:p>
        </p:txBody>
      </p:sp>
      <p:sp>
        <p:nvSpPr>
          <p:cNvPr id="230" name="Email…"/>
          <p:cNvSpPr txBox="1"/>
          <p:nvPr/>
        </p:nvSpPr>
        <p:spPr>
          <a:xfrm>
            <a:off x="718428" y="6823127"/>
            <a:ext cx="1209145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Email</a:t>
            </a:r>
            <a:r>
              <a:rPr lang="en-US" dirty="0"/>
              <a:t> (least preferred)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me: </a:t>
            </a:r>
            <a:r>
              <a:rPr lang="en-US" u="sng" dirty="0">
                <a:hlinkClick r:id="rId2"/>
              </a:rPr>
              <a:t>ms</a:t>
            </a:r>
            <a:r>
              <a:rPr u="sng" dirty="0">
                <a:hlinkClick r:id="rId2"/>
              </a:rPr>
              <a:t>@</a:t>
            </a:r>
            <a:r>
              <a:rPr lang="en-US" u="sng" dirty="0">
                <a:hlinkClick r:id="rId2"/>
              </a:rPr>
              <a:t>cs.</a:t>
            </a:r>
            <a:r>
              <a:rPr u="sng" dirty="0">
                <a:hlinkClick r:id="rId2"/>
              </a:rPr>
              <a:t>wisc.edu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tx1"/>
                </a:solidFill>
              </a:rPr>
              <a:t>Head TA: </a:t>
            </a:r>
            <a:r>
              <a:rPr lang="en-US" dirty="0" err="1">
                <a:solidFill>
                  <a:schemeClr val="tx1"/>
                </a:solidFill>
              </a:rPr>
              <a:t>Yiyin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0" u="sng" dirty="0">
                <a:effectLst/>
                <a:latin typeface="Gill Sans Light" panose="020B0302020104020203" pitchFamily="34" charset="-79"/>
                <a:cs typeface="Gill Sans Light" panose="020B0302020104020203" pitchFamily="34" charset="-79"/>
                <a:hlinkClick r:id="rId3"/>
              </a:rPr>
              <a:t>yshen82@wisc.edu</a:t>
            </a:r>
            <a:endParaRPr lang="en-US" b="0" u="sng" dirty="0">
              <a:effectLst/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tx1"/>
                </a:solidFill>
              </a:rPr>
              <a:t>Course staff: </a:t>
            </a:r>
            <a:r>
              <a:rPr lang="en-US" dirty="0">
                <a:hlinkClick r:id="rId4"/>
              </a:rPr>
              <a:t>https://canvas.wisc.edu/courses/343506/pages/cs320-staff</a:t>
            </a:r>
            <a:r>
              <a:rPr lang="en-US" dirty="0"/>
              <a:t> </a:t>
            </a:r>
            <a:endParaRPr u="sng" dirty="0">
              <a:hlinkClick r:id="rId5"/>
            </a:endParaRPr>
          </a:p>
        </p:txBody>
      </p:sp>
      <p:sp>
        <p:nvSpPr>
          <p:cNvPr id="231" name="Forms…"/>
          <p:cNvSpPr txBox="1"/>
          <p:nvPr/>
        </p:nvSpPr>
        <p:spPr>
          <a:xfrm>
            <a:off x="718428" y="4410127"/>
            <a:ext cx="1032563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Forms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u="sng" dirty="0">
                <a:hlinkClick r:id="rId6"/>
              </a:rPr>
              <a:t>https://www.msyamkumar.com/cs320/s23/surveys.html</a:t>
            </a:r>
            <a:endParaRPr u="sng" dirty="0">
              <a:hlinkClick r:id="rId6"/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6"/>
                </a:solidFill>
              </a:rPr>
              <a:t>Student Information Survey.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Exam conflicts.</a:t>
            </a:r>
            <a:r>
              <a:rPr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dirty="0">
                <a:solidFill>
                  <a:schemeClr val="accent1">
                    <a:lumOff val="-13575"/>
                  </a:schemeClr>
                </a:solidFill>
              </a:rPr>
              <a:t>Grading Issues. 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Feedback </a:t>
            </a:r>
            <a:r>
              <a:rPr lang="en-US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orm.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Thank you</a:t>
            </a:r>
            <a:r>
              <a:rPr lang="en-US"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form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! </a:t>
            </a:r>
            <a:endParaRPr dirty="0">
              <a:solidFill>
                <a:schemeClr val="accent1">
                  <a:lumOff val="-13575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raded Work: Exams/Quizz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Exams</a:t>
            </a:r>
            <a:r>
              <a:rPr lang="en-US" dirty="0"/>
              <a:t> </a:t>
            </a:r>
            <a:r>
              <a:rPr dirty="0"/>
              <a:t>/</a:t>
            </a:r>
            <a:r>
              <a:rPr lang="en-US" dirty="0"/>
              <a:t> </a:t>
            </a:r>
            <a:r>
              <a:rPr dirty="0"/>
              <a:t>Quizzes</a:t>
            </a:r>
          </a:p>
        </p:txBody>
      </p:sp>
      <p:sp>
        <p:nvSpPr>
          <p:cNvPr id="237" name="Final - 16%…"/>
          <p:cNvSpPr txBox="1"/>
          <p:nvPr/>
        </p:nvSpPr>
        <p:spPr>
          <a:xfrm>
            <a:off x="973261" y="6940550"/>
            <a:ext cx="7691208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Final - </a:t>
            </a:r>
            <a:r>
              <a:rPr sz="3200" dirty="0">
                <a:solidFill>
                  <a:srgbClr val="00B050"/>
                </a:solidFill>
              </a:rPr>
              <a:t>1</a:t>
            </a:r>
            <a:r>
              <a:rPr lang="en-US" sz="3200" dirty="0">
                <a:solidFill>
                  <a:srgbClr val="00B050"/>
                </a:solidFill>
              </a:rPr>
              <a:t>5</a:t>
            </a:r>
            <a:r>
              <a:rPr sz="3200" dirty="0">
                <a:solidFill>
                  <a:srgbClr val="00B050"/>
                </a:solidFill>
              </a:rPr>
              <a:t>%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2 hours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one-page two-sided note sheet</a:t>
            </a:r>
          </a:p>
          <a:p>
            <a:pPr marL="635000" indent="-444500" algn="l">
              <a:buSzPct val="100000"/>
              <a:buChar char="•"/>
              <a:defRPr sz="3200"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May 12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th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 10:05AM - 12:05PM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dirty="0"/>
          </a:p>
        </p:txBody>
      </p:sp>
      <p:sp>
        <p:nvSpPr>
          <p:cNvPr id="238" name="Ten Online Quizzes - 1% each…"/>
          <p:cNvSpPr txBox="1"/>
          <p:nvPr/>
        </p:nvSpPr>
        <p:spPr>
          <a:xfrm>
            <a:off x="973261" y="1225550"/>
            <a:ext cx="9613209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Ten Online Quizzes </a:t>
            </a:r>
            <a:r>
              <a:rPr lang="en-US" sz="3200" dirty="0"/>
              <a:t>-</a:t>
            </a:r>
            <a:r>
              <a:rPr sz="3200" dirty="0"/>
              <a:t> </a:t>
            </a:r>
            <a:r>
              <a:rPr sz="3200" dirty="0">
                <a:solidFill>
                  <a:srgbClr val="00B050"/>
                </a:solidFill>
              </a:rPr>
              <a:t>1% </a:t>
            </a:r>
            <a:r>
              <a:rPr sz="3200" dirty="0"/>
              <a:t>each</a:t>
            </a:r>
            <a:r>
              <a:rPr lang="en-US" sz="3200" dirty="0"/>
              <a:t> (</a:t>
            </a:r>
            <a:r>
              <a:rPr lang="en-US" sz="3200" dirty="0">
                <a:solidFill>
                  <a:srgbClr val="00B050"/>
                </a:solidFill>
              </a:rPr>
              <a:t>10%</a:t>
            </a:r>
            <a:r>
              <a:rPr lang="en-US" sz="3200" dirty="0"/>
              <a:t> overall) 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no time limit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1"/>
                </a:solidFill>
              </a:rPr>
              <a:t>on Canvas</a:t>
            </a:r>
            <a:r>
              <a:rPr dirty="0"/>
              <a:t>, open book/notes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can take together AT SAME TIME with team members</a:t>
            </a:r>
            <a:br>
              <a:rPr dirty="0"/>
            </a:br>
            <a:r>
              <a:rPr dirty="0"/>
              <a:t>(no other human help allowed)</a:t>
            </a:r>
          </a:p>
        </p:txBody>
      </p:sp>
      <p:sp>
        <p:nvSpPr>
          <p:cNvPr id="239" name="Midterms - 14% each…"/>
          <p:cNvSpPr txBox="1"/>
          <p:nvPr/>
        </p:nvSpPr>
        <p:spPr>
          <a:xfrm>
            <a:off x="973261" y="4527550"/>
            <a:ext cx="8250657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Midterms - </a:t>
            </a:r>
            <a:r>
              <a:rPr sz="3200" dirty="0">
                <a:solidFill>
                  <a:srgbClr val="00B050"/>
                </a:solidFill>
              </a:rPr>
              <a:t>1</a:t>
            </a:r>
            <a:r>
              <a:rPr lang="en-US" sz="3200" dirty="0">
                <a:solidFill>
                  <a:srgbClr val="00B050"/>
                </a:solidFill>
              </a:rPr>
              <a:t>3</a:t>
            </a:r>
            <a:r>
              <a:rPr sz="3200" dirty="0">
                <a:solidFill>
                  <a:srgbClr val="00B050"/>
                </a:solidFill>
              </a:rPr>
              <a:t>% </a:t>
            </a:r>
            <a:r>
              <a:rPr lang="en-US" sz="3200" dirty="0"/>
              <a:t>each (</a:t>
            </a:r>
            <a:r>
              <a:rPr lang="en-US" sz="3200" dirty="0">
                <a:solidFill>
                  <a:srgbClr val="00B050"/>
                </a:solidFill>
              </a:rPr>
              <a:t>26% </a:t>
            </a:r>
            <a:r>
              <a:rPr lang="en-US" sz="3200" dirty="0"/>
              <a:t>overall) 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40 minutes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o</a:t>
            </a:r>
            <a:r>
              <a:rPr dirty="0"/>
              <a:t>ne</a:t>
            </a:r>
            <a:r>
              <a:rPr lang="en-US" dirty="0"/>
              <a:t>-</a:t>
            </a:r>
            <a:r>
              <a:rPr dirty="0"/>
              <a:t>page </a:t>
            </a:r>
            <a:r>
              <a:rPr lang="en-US" dirty="0"/>
              <a:t>two-sided </a:t>
            </a:r>
            <a:r>
              <a:rPr dirty="0"/>
              <a:t>note</a:t>
            </a:r>
            <a:r>
              <a:rPr lang="en-US" dirty="0"/>
              <a:t> </a:t>
            </a:r>
            <a:r>
              <a:rPr dirty="0"/>
              <a:t>s</a:t>
            </a:r>
            <a:r>
              <a:rPr lang="en-US" dirty="0"/>
              <a:t>heet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1"/>
                </a:solidFill>
                <a:latin typeface="+mn-ea"/>
                <a:ea typeface="+mn-ea"/>
              </a:rPr>
              <a:t>in class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: March 3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</a:rPr>
              <a:t>rd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, April 7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</a:rPr>
              <a:t>th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 </a:t>
            </a:r>
            <a:endParaRPr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raded Work: Projects+Participation"/>
          <p:cNvSpPr txBox="1">
            <a:spLocks noGrp="1"/>
          </p:cNvSpPr>
          <p:nvPr>
            <p:ph type="title"/>
          </p:nvPr>
        </p:nvSpPr>
        <p:spPr>
          <a:xfrm>
            <a:off x="931739" y="463862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Projects</a:t>
            </a:r>
          </a:p>
        </p:txBody>
      </p:sp>
      <p:sp>
        <p:nvSpPr>
          <p:cNvPr id="242" name="7 Projects - 6% each…"/>
          <p:cNvSpPr txBox="1"/>
          <p:nvPr/>
        </p:nvSpPr>
        <p:spPr>
          <a:xfrm>
            <a:off x="931739" y="1644442"/>
            <a:ext cx="10610849" cy="6750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7 Projects - </a:t>
            </a:r>
            <a:r>
              <a:rPr sz="3200" dirty="0">
                <a:solidFill>
                  <a:srgbClr val="00B050"/>
                </a:solidFill>
              </a:rPr>
              <a:t>6%</a:t>
            </a:r>
            <a:r>
              <a:rPr sz="3200" dirty="0"/>
              <a:t> each</a:t>
            </a:r>
            <a:r>
              <a:rPr lang="en-US" sz="3200" dirty="0"/>
              <a:t> (</a:t>
            </a:r>
            <a:r>
              <a:rPr lang="en-US" sz="3200" dirty="0">
                <a:solidFill>
                  <a:srgbClr val="00B050"/>
                </a:solidFill>
              </a:rPr>
              <a:t>42% </a:t>
            </a:r>
            <a:r>
              <a:rPr lang="en-US" sz="3200" dirty="0"/>
              <a:t>overall) 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latin typeface="Gill Sans"/>
                <a:ea typeface="Gill Sans"/>
                <a:cs typeface="Gill Sans"/>
                <a:sym typeface="Gill Sans"/>
              </a:rPr>
              <a:t>format</a:t>
            </a:r>
            <a:r>
              <a:rPr dirty="0"/>
              <a:t>: notebook, module, or program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part 1: you can optionally collaborate with team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part 2: must be individually (only help from 320 staff)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regular deadlines on course website</a:t>
            </a: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late days: overall 12 late days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hard deadline: 7 days after the regular deadline – maximum 3 late days; 5% score penalty per day after day 3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still a </a:t>
            </a:r>
            <a:r>
              <a:rPr dirty="0" err="1">
                <a:latin typeface="Courier New"/>
                <a:ea typeface="Courier New"/>
                <a:cs typeface="Courier New"/>
                <a:sym typeface="Courier New"/>
              </a:rPr>
              <a:t>tester.py</a:t>
            </a:r>
            <a:r>
              <a:rPr dirty="0"/>
              <a:t>, but more depends on TA evaluation (more plots)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clearing auto-grader on the submission portal (course website) is mandatory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ask for specific feedback</a:t>
            </a:r>
            <a:r>
              <a:rPr lang="en-US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</a:t>
            </a:r>
            <a:r>
              <a:rPr lang="en-US" dirty="0"/>
              <a:t>(constructive)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280754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raded Work: Projects+Participation"/>
          <p:cNvSpPr txBox="1">
            <a:spLocks noGrp="1"/>
          </p:cNvSpPr>
          <p:nvPr>
            <p:ph type="title"/>
          </p:nvPr>
        </p:nvSpPr>
        <p:spPr>
          <a:xfrm>
            <a:off x="952500" y="1103236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</a:t>
            </a:r>
            <a:r>
              <a:rPr lang="en-US" dirty="0"/>
              <a:t>Attendance + Surveys</a:t>
            </a:r>
            <a:endParaRPr dirty="0"/>
          </a:p>
        </p:txBody>
      </p:sp>
      <p:sp>
        <p:nvSpPr>
          <p:cNvPr id="242" name="7 Projects - 6% each…"/>
          <p:cNvSpPr txBox="1"/>
          <p:nvPr/>
        </p:nvSpPr>
        <p:spPr>
          <a:xfrm>
            <a:off x="1632828" y="2633792"/>
            <a:ext cx="10610849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Lab attendance </a:t>
            </a:r>
            <a:r>
              <a:rPr sz="3200" dirty="0"/>
              <a:t>- </a:t>
            </a:r>
            <a:r>
              <a:rPr lang="en-US" sz="3200" dirty="0">
                <a:solidFill>
                  <a:srgbClr val="00B050"/>
                </a:solidFill>
              </a:rPr>
              <a:t>4</a:t>
            </a:r>
            <a:r>
              <a:rPr sz="3200" dirty="0">
                <a:solidFill>
                  <a:srgbClr val="00B050"/>
                </a:solidFill>
              </a:rPr>
              <a:t>% </a:t>
            </a:r>
            <a:r>
              <a:rPr lang="en-US" sz="3200" dirty="0"/>
              <a:t>overall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3 score drops: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use these wisely – potential sickness, planned absences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no other exceptions</a:t>
            </a:r>
            <a:endParaRPr dirty="0"/>
          </a:p>
        </p:txBody>
      </p:sp>
      <p:sp>
        <p:nvSpPr>
          <p:cNvPr id="243" name="Participation - 4%…"/>
          <p:cNvSpPr txBox="1"/>
          <p:nvPr/>
        </p:nvSpPr>
        <p:spPr>
          <a:xfrm>
            <a:off x="1632828" y="4926142"/>
            <a:ext cx="5387693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Lecture attendance</a:t>
            </a:r>
            <a:r>
              <a:rPr sz="3200" dirty="0"/>
              <a:t> -</a:t>
            </a:r>
            <a:r>
              <a:rPr sz="3200" dirty="0">
                <a:solidFill>
                  <a:srgbClr val="00B050"/>
                </a:solidFill>
              </a:rPr>
              <a:t> </a:t>
            </a:r>
            <a:r>
              <a:rPr lang="en-US" sz="3200" dirty="0">
                <a:solidFill>
                  <a:srgbClr val="00B050"/>
                </a:solidFill>
              </a:rPr>
              <a:t>2% </a:t>
            </a:r>
            <a:r>
              <a:rPr lang="en-US" sz="3200" dirty="0"/>
              <a:t>overall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20% score drops</a:t>
            </a:r>
            <a:endParaRPr dirty="0"/>
          </a:p>
        </p:txBody>
      </p:sp>
      <p:sp>
        <p:nvSpPr>
          <p:cNvPr id="2" name="Participation - 4%…">
            <a:extLst>
              <a:ext uri="{FF2B5EF4-FFF2-40B4-BE49-F238E27FC236}">
                <a16:creationId xmlns:a16="http://schemas.microsoft.com/office/drawing/2014/main" id="{2703A043-6FEE-2F70-A272-2B5483FE001B}"/>
              </a:ext>
            </a:extLst>
          </p:cNvPr>
          <p:cNvSpPr txBox="1"/>
          <p:nvPr/>
        </p:nvSpPr>
        <p:spPr>
          <a:xfrm>
            <a:off x="1612067" y="6367697"/>
            <a:ext cx="3467296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Surveys </a:t>
            </a:r>
            <a:r>
              <a:rPr sz="3200" dirty="0"/>
              <a:t>- </a:t>
            </a:r>
            <a:r>
              <a:rPr lang="en-US" sz="3200" dirty="0">
                <a:solidFill>
                  <a:srgbClr val="00B050"/>
                </a:solidFill>
              </a:rPr>
              <a:t>1% </a:t>
            </a:r>
            <a:r>
              <a:rPr lang="en-US" sz="3200" dirty="0"/>
              <a:t>overall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190500" algn="l">
              <a:buSzPct val="100000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878F9CB7-626B-D97F-CE82-FCACF7A23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30250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Letter Grades</a:t>
            </a:r>
          </a:p>
        </p:txBody>
      </p:sp>
      <p:sp>
        <p:nvSpPr>
          <p:cNvPr id="53250" name="Text Box 2">
            <a:extLst>
              <a:ext uri="{FF2B5EF4-FFF2-40B4-BE49-F238E27FC236}">
                <a16:creationId xmlns:a16="http://schemas.microsoft.com/office/drawing/2014/main" id="{6C7041D5-678A-361D-C1D5-F85CB4D38DDF}"/>
              </a:ext>
            </a:extLst>
          </p:cNvPr>
          <p:cNvSpPr txBox="1">
            <a:spLocks/>
          </p:cNvSpPr>
          <p:nvPr/>
        </p:nvSpPr>
        <p:spPr bwMode="auto">
          <a:xfrm>
            <a:off x="5740400" y="5132388"/>
            <a:ext cx="5029200" cy="305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marL="596900" indent="-4572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93% - 100%: 		</a:t>
            </a:r>
            <a:r>
              <a:rPr lang="en-US" altLang="en-US" sz="3200" b="0" dirty="0">
                <a:solidFill>
                  <a:srgbClr val="00B050"/>
                </a:solidFill>
              </a:rPr>
              <a:t>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88% - 92.99%: 	</a:t>
            </a:r>
            <a:r>
              <a:rPr lang="en-US" altLang="en-US" sz="3200" b="0" dirty="0">
                <a:solidFill>
                  <a:srgbClr val="00B050"/>
                </a:solidFill>
              </a:rPr>
              <a:t>AB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80% - 87.99%: 	</a:t>
            </a:r>
            <a:r>
              <a:rPr lang="en-US" altLang="en-US" sz="3200" b="0" dirty="0">
                <a:solidFill>
                  <a:srgbClr val="00B050"/>
                </a:solidFill>
              </a:rPr>
              <a:t>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75% - 79.99%: 	</a:t>
            </a:r>
            <a:r>
              <a:rPr lang="en-US" altLang="en-US" sz="3200" b="0" dirty="0">
                <a:solidFill>
                  <a:srgbClr val="00B050"/>
                </a:solidFill>
              </a:rPr>
              <a:t>BC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70% - 74.99%: 	</a:t>
            </a:r>
            <a:r>
              <a:rPr lang="en-US" altLang="en-US" sz="3200" b="0" dirty="0">
                <a:solidFill>
                  <a:srgbClr val="00B050"/>
                </a:solidFill>
              </a:rPr>
              <a:t>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60% - 69.99%: 	</a:t>
            </a:r>
            <a:r>
              <a:rPr lang="en-US" altLang="en-US" sz="3200" b="0" dirty="0">
                <a:solidFill>
                  <a:srgbClr val="00B050"/>
                </a:solidFill>
              </a:rPr>
              <a:t>D</a:t>
            </a:r>
          </a:p>
        </p:txBody>
      </p:sp>
      <p:sp>
        <p:nvSpPr>
          <p:cNvPr id="53251" name="Text Box 3">
            <a:extLst>
              <a:ext uri="{FF2B5EF4-FFF2-40B4-BE49-F238E27FC236}">
                <a16:creationId xmlns:a16="http://schemas.microsoft.com/office/drawing/2014/main" id="{E5C08A1A-908C-4AA2-CC06-B45CB78A2DF7}"/>
              </a:ext>
            </a:extLst>
          </p:cNvPr>
          <p:cNvSpPr txBox="1">
            <a:spLocks/>
          </p:cNvSpPr>
          <p:nvPr/>
        </p:nvSpPr>
        <p:spPr bwMode="auto">
          <a:xfrm>
            <a:off x="1495425" y="6003925"/>
            <a:ext cx="2808288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sz="3600" b="0"/>
              <a:t>Grade cut-offs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D72F4C47-244F-0702-D118-58B741402B13}"/>
              </a:ext>
            </a:extLst>
          </p:cNvPr>
          <p:cNvSpPr txBox="1">
            <a:spLocks/>
          </p:cNvSpPr>
          <p:nvPr/>
        </p:nvSpPr>
        <p:spPr bwMode="auto">
          <a:xfrm>
            <a:off x="1100502" y="2146459"/>
            <a:ext cx="10545762" cy="3857466"/>
          </a:xfrm>
          <a:prstGeom prst="rect">
            <a:avLst/>
          </a:prstGeom>
          <a:noFill/>
          <a:ln>
            <a:noFill/>
          </a:ln>
          <a:effectLst/>
        </p:spPr>
        <p:txBody>
          <a:bodyPr lIns="50800" tIns="50800" rIns="50800" bIns="50800" anchor="ctr">
            <a:spAutoFit/>
          </a:bodyPr>
          <a:lstStyle>
            <a:lvl1pPr marL="571500" indent="-5715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Your final grade is based on sum of all points earned.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Your grade does not depend on other students' grade.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Scores will NOT be rounded off at the end of the semester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 major score changes at the end of the semester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 extra credit 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endParaRPr lang="en-US" altLang="en-US" sz="2800" b="0" dirty="0"/>
          </a:p>
          <a:p>
            <a:pPr marL="0" indent="0" algn="l" eaLnBrk="1">
              <a:defRPr/>
            </a:pPr>
            <a:endParaRPr lang="en-US" altLang="en-US" sz="2800" b="0" dirty="0"/>
          </a:p>
          <a:p>
            <a:pPr algn="l" eaLnBrk="1">
              <a:buFont typeface="Arial" panose="020B0604020202020204" pitchFamily="34" charset="0"/>
              <a:buChar char="•"/>
              <a:defRPr/>
            </a:pPr>
            <a:endParaRPr lang="en-US" altLang="en-US" sz="2800" b="0"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ime Commitment"/>
          <p:cNvSpPr txBox="1">
            <a:spLocks noGrp="1"/>
          </p:cNvSpPr>
          <p:nvPr>
            <p:ph type="title"/>
          </p:nvPr>
        </p:nvSpPr>
        <p:spPr>
          <a:xfrm>
            <a:off x="682678" y="733685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Time Commitment</a:t>
            </a:r>
            <a:r>
              <a:rPr lang="en-US" dirty="0"/>
              <a:t> &amp; Academic Conduct</a:t>
            </a:r>
            <a:endParaRPr dirty="0"/>
          </a:p>
        </p:txBody>
      </p:sp>
      <p:sp>
        <p:nvSpPr>
          <p:cNvPr id="248" name="Observations…"/>
          <p:cNvSpPr txBox="1"/>
          <p:nvPr/>
        </p:nvSpPr>
        <p:spPr>
          <a:xfrm>
            <a:off x="1154241" y="1965046"/>
            <a:ext cx="1097720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dirty="0"/>
              <a:t>Project commitment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10-12 hours per project is typical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20% of students sometimes spend 20+ hours on some projects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recommendation: start early and be proactive</a:t>
            </a:r>
            <a:endParaRPr dirty="0"/>
          </a:p>
        </p:txBody>
      </p:sp>
      <p:sp>
        <p:nvSpPr>
          <p:cNvPr id="249" name="Typical Weekly Expectations…"/>
          <p:cNvSpPr txBox="1"/>
          <p:nvPr/>
        </p:nvSpPr>
        <p:spPr>
          <a:xfrm>
            <a:off x="1154241" y="4366424"/>
            <a:ext cx="11465609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Typical Weekly Expectations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rPr dirty="0"/>
              <a:t>hours - lecture/lab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6</a:t>
            </a:r>
            <a:r>
              <a:rPr dirty="0"/>
              <a:t> hours - project coding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/>
              <a:t> hours - reading/quizzes/</a:t>
            </a:r>
            <a:r>
              <a:rPr dirty="0" err="1"/>
              <a:t>etc</a:t>
            </a:r>
            <a:endParaRPr dirty="0"/>
          </a:p>
        </p:txBody>
      </p:sp>
      <p:sp>
        <p:nvSpPr>
          <p:cNvPr id="3" name="Observations…">
            <a:extLst>
              <a:ext uri="{FF2B5EF4-FFF2-40B4-BE49-F238E27FC236}">
                <a16:creationId xmlns:a16="http://schemas.microsoft.com/office/drawing/2014/main" id="{FC6014EF-E0DA-CACA-20CD-12FE6C027CC6}"/>
              </a:ext>
            </a:extLst>
          </p:cNvPr>
          <p:cNvSpPr txBox="1"/>
          <p:nvPr/>
        </p:nvSpPr>
        <p:spPr>
          <a:xfrm>
            <a:off x="1154241" y="6998594"/>
            <a:ext cx="1097720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dirty="0"/>
              <a:t>Academic Conduct</a:t>
            </a:r>
            <a:endParaRPr dirty="0"/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Read syllabus to make sure you know what is and isn’t acceptable.</a:t>
            </a: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We will run plagiarism detector on project submissions.</a:t>
            </a:r>
          </a:p>
        </p:txBody>
      </p:sp>
      <p:sp>
        <p:nvSpPr>
          <p:cNvPr id="4" name="Please talk to me if you're feeling overwhelmed with 320 or your semester in general!">
            <a:extLst>
              <a:ext uri="{FF2B5EF4-FFF2-40B4-BE49-F238E27FC236}">
                <a16:creationId xmlns:a16="http://schemas.microsoft.com/office/drawing/2014/main" id="{9C03ABE1-3962-463B-41FF-33A89515B63A}"/>
              </a:ext>
            </a:extLst>
          </p:cNvPr>
          <p:cNvSpPr txBox="1"/>
          <p:nvPr/>
        </p:nvSpPr>
        <p:spPr>
          <a:xfrm>
            <a:off x="7939973" y="5925825"/>
            <a:ext cx="4824735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rPr dirty="0"/>
              <a:t>Please talk to me if you're feeling overwhelmed with 320 or your semester in general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ading: same as 220/301 and some others..."/>
          <p:cNvSpPr txBox="1">
            <a:spLocks noGrp="1"/>
          </p:cNvSpPr>
          <p:nvPr>
            <p:ph type="title"/>
          </p:nvPr>
        </p:nvSpPr>
        <p:spPr>
          <a:xfrm>
            <a:off x="952500" y="838235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dirty="0"/>
              <a:t>Reading: same as 220/301 and some others...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837" y="2372791"/>
            <a:ext cx="3175001" cy="416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933" y="2372791"/>
            <a:ext cx="3148420" cy="416560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I'll post links to other online articles and my own notes"/>
          <p:cNvSpPr txBox="1"/>
          <p:nvPr/>
        </p:nvSpPr>
        <p:spPr>
          <a:xfrm>
            <a:off x="3215443" y="7479541"/>
            <a:ext cx="657391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I'll post links to other online articles and </a:t>
            </a:r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notes</a:t>
            </a:r>
            <a:endParaRPr sz="28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261" name="Lectures don't assume any reading prior to class"/>
          <p:cNvSpPr txBox="1"/>
          <p:nvPr/>
        </p:nvSpPr>
        <p:spPr>
          <a:xfrm>
            <a:off x="2931711" y="8368540"/>
            <a:ext cx="71413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Lectures don't assume any reading prior to class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ips for 320 Success"/>
          <p:cNvSpPr txBox="1">
            <a:spLocks noGrp="1"/>
          </p:cNvSpPr>
          <p:nvPr>
            <p:ph type="title"/>
          </p:nvPr>
        </p:nvSpPr>
        <p:spPr>
          <a:xfrm>
            <a:off x="952500" y="568793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Tips for 320 Success</a:t>
            </a:r>
          </a:p>
        </p:txBody>
      </p:sp>
      <p:sp>
        <p:nvSpPr>
          <p:cNvPr id="264" name="Just show up!…"/>
          <p:cNvSpPr txBox="1"/>
          <p:nvPr/>
        </p:nvSpPr>
        <p:spPr>
          <a:xfrm>
            <a:off x="973261" y="1733550"/>
            <a:ext cx="11568312" cy="715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35000" indent="-635000" algn="l"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Just show up!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Get 100% on participation, don't miss quizzes, submit group work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2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Use office hours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we're idle after a project release and swamped before a deadline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Do labs before projects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4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Take the lead on group collaboration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Learn debugging</a:t>
            </a:r>
            <a:br>
              <a:rPr dirty="0"/>
            </a:br>
            <a:endParaRPr dirty="0"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Run the tester often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7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If you're struggling, reach out -- the sooner, the better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oday's Lecture:…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/>
          <a:p>
            <a:pPr>
              <a:defRPr sz="71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Today's Lecture:</a:t>
            </a:r>
          </a:p>
          <a:p>
            <a:pPr>
              <a:defRPr sz="7100"/>
            </a:pPr>
            <a:r>
              <a:t>Reproducibility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>
            <a:extLst>
              <a:ext uri="{FF2B5EF4-FFF2-40B4-BE49-F238E27FC236}">
                <a16:creationId xmlns:a16="http://schemas.microsoft.com/office/drawing/2014/main" id="{AA503297-1312-5275-2D10-F2217E2E1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0471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Who am I?</a:t>
            </a:r>
          </a:p>
        </p:txBody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3E1778EB-DB17-DEFB-FB5E-24F83D3A59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116039" y="2359858"/>
            <a:ext cx="7378700" cy="4321175"/>
          </a:xfrm>
        </p:spPr>
        <p:txBody>
          <a:bodyPr anchor="t">
            <a:noAutofit/>
          </a:bodyPr>
          <a:lstStyle/>
          <a:p>
            <a:pPr marL="452438" indent="-317500" eaLnBrk="1"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Meenakshi (Meena) </a:t>
            </a:r>
            <a:r>
              <a:rPr lang="en-US" altLang="en-US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Syamkumar</a:t>
            </a: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Email: </a:t>
            </a:r>
            <a:r>
              <a:rPr lang="en-US" altLang="en-US" u="sng" dirty="0" err="1">
                <a:solidFill>
                  <a:schemeClr val="accent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ms@cs.wisc.edu</a:t>
            </a: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Please call me “Meena”</a:t>
            </a:r>
          </a:p>
          <a:p>
            <a:pPr marL="452438" indent="-317500" eaLnBrk="1">
              <a:spcBef>
                <a:spcPts val="2300"/>
              </a:spcBef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Industry and Teaching experience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Citrix, Cisco, and Microsoft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CS300, CS220, CS367, guest lectures in CS640, CS740</a:t>
            </a:r>
          </a:p>
          <a:p>
            <a:pPr marL="452438" indent="-317500" eaLnBrk="1">
              <a:spcBef>
                <a:spcPts val="2300"/>
              </a:spcBef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Research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Network measurements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CS education</a:t>
            </a:r>
          </a:p>
          <a:p>
            <a:pPr marL="452438" indent="-317500" eaLnBrk="1">
              <a:spcBef>
                <a:spcPct val="0"/>
              </a:spcBef>
            </a:pP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25604" name="Picture 5">
            <a:extLst>
              <a:ext uri="{FF2B5EF4-FFF2-40B4-BE49-F238E27FC236}">
                <a16:creationId xmlns:a16="http://schemas.microsoft.com/office/drawing/2014/main" id="{14016941-A0E8-D0BF-F886-FAE3DAF49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739" y="2553532"/>
            <a:ext cx="3816350" cy="393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91" y="330567"/>
            <a:ext cx="10915618" cy="756783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Rounded Rectangle"/>
          <p:cNvSpPr/>
          <p:nvPr/>
        </p:nvSpPr>
        <p:spPr>
          <a:xfrm>
            <a:off x="1752600" y="7226300"/>
            <a:ext cx="9120386" cy="669727"/>
          </a:xfrm>
          <a:prstGeom prst="roundRect">
            <a:avLst>
              <a:gd name="adj" fmla="val 28444"/>
            </a:avLst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Discuss: how might we define &quot;reproducibility&quot; for a data scientist?"/>
          <p:cNvSpPr txBox="1"/>
          <p:nvPr/>
        </p:nvSpPr>
        <p:spPr>
          <a:xfrm>
            <a:off x="918021" y="8500963"/>
            <a:ext cx="10789544" cy="6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how might we define "reproducibility" for a data scientist?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275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276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277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278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279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280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281" name="next lecture"/>
          <p:cNvSpPr txBox="1"/>
          <p:nvPr/>
        </p:nvSpPr>
        <p:spPr>
          <a:xfrm>
            <a:off x="6026546" y="6527998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282" name="Line"/>
          <p:cNvSpPr/>
          <p:nvPr/>
        </p:nvSpPr>
        <p:spPr>
          <a:xfrm flipH="1">
            <a:off x="4758035" y="6805551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Brain Front"/>
          <p:cNvSpPr/>
          <p:nvPr/>
        </p:nvSpPr>
        <p:spPr>
          <a:xfrm>
            <a:off x="8646583" y="4686521"/>
            <a:ext cx="1375835" cy="1142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1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900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allout"/>
          <p:cNvSpPr/>
          <p:nvPr/>
        </p:nvSpPr>
        <p:spPr>
          <a:xfrm>
            <a:off x="7924800" y="2946400"/>
            <a:ext cx="3186113" cy="1603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5" y="0"/>
                </a:moveTo>
                <a:cubicBezTo>
                  <a:pt x="222" y="0"/>
                  <a:pt x="0" y="440"/>
                  <a:pt x="0" y="984"/>
                </a:cubicBezTo>
                <a:lnTo>
                  <a:pt x="0" y="18691"/>
                </a:lnTo>
                <a:cubicBezTo>
                  <a:pt x="0" y="19235"/>
                  <a:pt x="222" y="19675"/>
                  <a:pt x="495" y="19675"/>
                </a:cubicBezTo>
                <a:lnTo>
                  <a:pt x="8217" y="19675"/>
                </a:lnTo>
                <a:lnTo>
                  <a:pt x="9821" y="21600"/>
                </a:lnTo>
                <a:lnTo>
                  <a:pt x="11424" y="19675"/>
                </a:lnTo>
                <a:lnTo>
                  <a:pt x="21105" y="19675"/>
                </a:lnTo>
                <a:cubicBezTo>
                  <a:pt x="21378" y="19675"/>
                  <a:pt x="21600" y="19235"/>
                  <a:pt x="21600" y="18691"/>
                </a:cubicBezTo>
                <a:lnTo>
                  <a:pt x="21600" y="984"/>
                </a:lnTo>
                <a:cubicBezTo>
                  <a:pt x="21600" y="440"/>
                  <a:pt x="21378" y="0"/>
                  <a:pt x="21105" y="0"/>
                </a:cubicBezTo>
                <a:lnTo>
                  <a:pt x="495" y="0"/>
                </a:lnTo>
                <a:close/>
              </a:path>
            </a:pathLst>
          </a:custGeom>
          <a:ln w="254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9375657" y="2971230"/>
            <a:ext cx="1723641" cy="1316235"/>
            <a:chOff x="0" y="0"/>
            <a:chExt cx="1723640" cy="1316234"/>
          </a:xfrm>
        </p:grpSpPr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pic>
        <p:nvPicPr>
          <p:cNvPr id="2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6306">
            <a:off x="7919542" y="3437520"/>
            <a:ext cx="1549666" cy="38365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next lecture">
            <a:extLst>
              <a:ext uri="{FF2B5EF4-FFF2-40B4-BE49-F238E27FC236}">
                <a16:creationId xmlns:a16="http://schemas.microsoft.com/office/drawing/2014/main" id="{88CF086B-93BB-079D-22E6-20CE1EF2BA57}"/>
              </a:ext>
            </a:extLst>
          </p:cNvPr>
          <p:cNvSpPr txBox="1"/>
          <p:nvPr/>
        </p:nvSpPr>
        <p:spPr>
          <a:xfrm>
            <a:off x="6410672" y="5370525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CC9F633-F860-A7AD-E2A7-113C6BA55359}"/>
              </a:ext>
            </a:extLst>
          </p:cNvPr>
          <p:cNvSpPr/>
          <p:nvPr/>
        </p:nvSpPr>
        <p:spPr>
          <a:xfrm flipH="1">
            <a:off x="5142161" y="5648078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Hardware: Mental Model of Process Memory"/>
          <p:cNvSpPr txBox="1">
            <a:spLocks noGrp="1"/>
          </p:cNvSpPr>
          <p:nvPr>
            <p:ph type="title"/>
          </p:nvPr>
        </p:nvSpPr>
        <p:spPr>
          <a:xfrm>
            <a:off x="952500" y="359320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578358">
              <a:defRPr sz="4752"/>
            </a:lvl1pPr>
          </a:lstStyle>
          <a:p>
            <a:r>
              <a:rPr dirty="0"/>
              <a:t>Hardware: Mental Model of Process Memory</a:t>
            </a:r>
          </a:p>
        </p:txBody>
      </p:sp>
      <p:sp>
        <p:nvSpPr>
          <p:cNvPr id="291" name="Imagine...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991355" cy="1727747"/>
          </a:xfrm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0" indent="0">
              <a:buSzTx/>
              <a:buNone/>
              <a:defRPr i="1"/>
            </a:pPr>
            <a:r>
              <a:rPr dirty="0"/>
              <a:t>Imagine...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one huge list, </a:t>
            </a:r>
            <a:r>
              <a:rPr b="1" dirty="0"/>
              <a:t>per each</a:t>
            </a:r>
            <a:r>
              <a:rPr dirty="0"/>
              <a:t> </a:t>
            </a:r>
            <a:r>
              <a:rPr strike="sngStrike" dirty="0"/>
              <a:t>running program</a:t>
            </a:r>
            <a:r>
              <a:rPr dirty="0"/>
              <a:t>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process</a:t>
            </a:r>
            <a:r>
              <a:rPr dirty="0"/>
              <a:t>, called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"address space"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every entry in the list is an integer between 0 and 255 (aka a 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"byte"</a:t>
            </a:r>
            <a:r>
              <a:rPr dirty="0"/>
              <a:t>)</a:t>
            </a:r>
          </a:p>
        </p:txBody>
      </p:sp>
      <p:sp>
        <p:nvSpPr>
          <p:cNvPr id="330" name="Connection Line"/>
          <p:cNvSpPr/>
          <p:nvPr/>
        </p:nvSpPr>
        <p:spPr>
          <a:xfrm>
            <a:off x="535237" y="5844662"/>
            <a:ext cx="651858" cy="961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76" h="21600" extrusionOk="0">
                <a:moveTo>
                  <a:pt x="16276" y="21600"/>
                </a:moveTo>
                <a:cubicBezTo>
                  <a:pt x="-3945" y="13139"/>
                  <a:pt x="-5324" y="5939"/>
                  <a:pt x="12138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3" name="indexes (aka &quot;addresses&quot;)"/>
          <p:cNvSpPr txBox="1"/>
          <p:nvPr/>
        </p:nvSpPr>
        <p:spPr>
          <a:xfrm>
            <a:off x="1257300" y="6559549"/>
            <a:ext cx="32261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indexes (aka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"addresses"</a:t>
            </a:r>
            <a:r>
              <a:t>)</a:t>
            </a:r>
          </a:p>
        </p:txBody>
      </p:sp>
      <p:sp>
        <p:nvSpPr>
          <p:cNvPr id="331" name="Connection Line"/>
          <p:cNvSpPr/>
          <p:nvPr/>
        </p:nvSpPr>
        <p:spPr>
          <a:xfrm>
            <a:off x="537359" y="4392695"/>
            <a:ext cx="649736" cy="822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742" h="21600" extrusionOk="0">
                <a:moveTo>
                  <a:pt x="16742" y="0"/>
                </a:moveTo>
                <a:cubicBezTo>
                  <a:pt x="-1565" y="3401"/>
                  <a:pt x="-4858" y="10601"/>
                  <a:pt x="686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5" name="values (bytes)"/>
          <p:cNvSpPr txBox="1"/>
          <p:nvPr/>
        </p:nvSpPr>
        <p:spPr>
          <a:xfrm>
            <a:off x="1257300" y="4146549"/>
            <a:ext cx="17898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values (bytes)</a:t>
            </a:r>
          </a:p>
        </p:txBody>
      </p:sp>
      <p:sp>
        <p:nvSpPr>
          <p:cNvPr id="29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4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5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6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7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8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9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1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1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1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1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1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1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2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2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2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2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2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2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2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2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pic>
        <p:nvPicPr>
          <p:cNvPr id="3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284" y="7593955"/>
            <a:ext cx="7318232" cy="1811796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1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2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3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4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5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6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5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5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5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5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5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5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5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5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5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5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6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6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6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6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6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65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rPr dirty="0"/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code</a:t>
            </a:r>
          </a:p>
        </p:txBody>
      </p:sp>
      <p:sp>
        <p:nvSpPr>
          <p:cNvPr id="366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367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368" name="Callout"/>
          <p:cNvSpPr/>
          <p:nvPr/>
        </p:nvSpPr>
        <p:spPr>
          <a:xfrm>
            <a:off x="1562100" y="1562100"/>
            <a:ext cx="4864497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2" y="0"/>
                </a:moveTo>
                <a:cubicBezTo>
                  <a:pt x="126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6" y="21600"/>
                  <a:pt x="282" y="21600"/>
                </a:cubicBezTo>
                <a:lnTo>
                  <a:pt x="20291" y="21600"/>
                </a:lnTo>
                <a:cubicBezTo>
                  <a:pt x="20446" y="21600"/>
                  <a:pt x="20573" y="21116"/>
                  <a:pt x="20573" y="20520"/>
                </a:cubicBezTo>
                <a:lnTo>
                  <a:pt x="20573" y="13439"/>
                </a:lnTo>
                <a:lnTo>
                  <a:pt x="21600" y="11272"/>
                </a:lnTo>
                <a:lnTo>
                  <a:pt x="20573" y="9112"/>
                </a:lnTo>
                <a:lnTo>
                  <a:pt x="20573" y="1080"/>
                </a:lnTo>
                <a:cubicBezTo>
                  <a:pt x="20573" y="484"/>
                  <a:pt x="20446" y="0"/>
                  <a:pt x="20291" y="0"/>
                </a:cubicBezTo>
                <a:lnTo>
                  <a:pt x="282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data"/>
          <p:cNvSpPr txBox="1"/>
          <p:nvPr/>
        </p:nvSpPr>
        <p:spPr>
          <a:xfrm>
            <a:off x="6529635" y="2009154"/>
            <a:ext cx="6313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data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2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3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4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5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6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7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8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9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80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381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2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3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84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385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386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7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8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89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90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91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92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93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94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95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96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97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98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99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00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01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02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03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04" name="the [3,20] list starts at index address 8 in the giant list"/>
          <p:cNvSpPr txBox="1"/>
          <p:nvPr/>
        </p:nvSpPr>
        <p:spPr>
          <a:xfrm>
            <a:off x="493774" y="7118349"/>
            <a:ext cx="67620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[3,20]</a:t>
            </a:r>
            <a:r>
              <a:t> list starts at </a:t>
            </a:r>
            <a:r>
              <a:rPr strike="sngStrike"/>
              <a:t>index</a:t>
            </a:r>
            <a:r>
              <a:t>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address</a:t>
            </a:r>
            <a:r>
              <a:t> </a:t>
            </a:r>
            <a:r>
              <a:rPr>
                <a:solidFill>
                  <a:schemeClr val="accent1"/>
                </a:solidFill>
              </a:rPr>
              <a:t>8</a:t>
            </a:r>
            <a:r>
              <a:t> in the giant list</a:t>
            </a:r>
          </a:p>
        </p:txBody>
      </p:sp>
      <p:sp>
        <p:nvSpPr>
          <p:cNvPr id="405" name="the [11,22,33] list starts at address 12 in the giant list"/>
          <p:cNvSpPr txBox="1"/>
          <p:nvPr/>
        </p:nvSpPr>
        <p:spPr>
          <a:xfrm>
            <a:off x="5169904" y="8235949"/>
            <a:ext cx="66807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[11,22,33]</a:t>
            </a:r>
            <a:r>
              <a:t> list starts at address </a:t>
            </a:r>
            <a:r>
              <a:rPr>
                <a:solidFill>
                  <a:schemeClr val="accent1"/>
                </a:solidFill>
              </a:rPr>
              <a:t>12</a:t>
            </a:r>
            <a:r>
              <a:t> in the giant list</a:t>
            </a:r>
          </a:p>
        </p:txBody>
      </p:sp>
      <p:sp>
        <p:nvSpPr>
          <p:cNvPr id="406" name="Line"/>
          <p:cNvSpPr/>
          <p:nvPr/>
        </p:nvSpPr>
        <p:spPr>
          <a:xfrm flipV="1">
            <a:off x="5401407" y="6009134"/>
            <a:ext cx="1451075" cy="1147317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7" name="Line"/>
          <p:cNvSpPr/>
          <p:nvPr/>
        </p:nvSpPr>
        <p:spPr>
          <a:xfrm flipV="1">
            <a:off x="9754003" y="6099795"/>
            <a:ext cx="57250" cy="2052142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1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2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3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4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5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6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7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8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19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20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1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2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23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24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25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6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7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28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29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30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31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32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33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34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35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36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37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38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39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40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41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42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4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44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45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8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9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0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1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2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3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4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5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56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57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8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9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60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61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62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463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64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65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66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67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68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69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70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71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72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73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74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75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76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77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78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79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8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81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82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483" name="Line"/>
          <p:cNvSpPr/>
          <p:nvPr/>
        </p:nvSpPr>
        <p:spPr>
          <a:xfrm>
            <a:off x="11926577" y="4377704"/>
            <a:ext cx="1" cy="4572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9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9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7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98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99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00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0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0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0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0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0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0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0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0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0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1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1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1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1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1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1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1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1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1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20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0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31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3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4" name="Square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</p:txBody>
      </p:sp>
      <p:sp>
        <p:nvSpPr>
          <p:cNvPr id="535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36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37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5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56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57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561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3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7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7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7" name="22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78" name="33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79" name="44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8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8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8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8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8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8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8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8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9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9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9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9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9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9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9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9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9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9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600" name="We'll think more rigorously about…"/>
          <p:cNvSpPr txBox="1"/>
          <p:nvPr/>
        </p:nvSpPr>
        <p:spPr>
          <a:xfrm>
            <a:off x="849895" y="7353300"/>
            <a:ext cx="508456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We'll think more rigorously about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performance in CS 320 (big-O notation)</a:t>
            </a:r>
          </a:p>
        </p:txBody>
      </p:sp>
      <p:sp>
        <p:nvSpPr>
          <p:cNvPr id="604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5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6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>
            <a:extLst>
              <a:ext uri="{FF2B5EF4-FFF2-40B4-BE49-F238E27FC236}">
                <a16:creationId xmlns:a16="http://schemas.microsoft.com/office/drawing/2014/main" id="{F326D345-2FA4-B0AC-AA03-3BBB2243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8" y="234950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My world </a:t>
            </a:r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Wingdings" pitchFamily="2" charset="2"/>
              </a:rPr>
              <a:t></a:t>
            </a:r>
            <a:endParaRPr lang="en-US" altLang="en-US" sz="480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3" name="Picture 2" descr="A person and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D7442F88-890F-F995-5858-0BED5D5EA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707" y="1236411"/>
            <a:ext cx="5798721" cy="7731628"/>
          </a:xfrm>
          <a:prstGeom prst="rect">
            <a:avLst/>
          </a:prstGeom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51FCB471-7240-B8CB-2943-8BAC3F1301BE}"/>
              </a:ext>
            </a:extLst>
          </p:cNvPr>
          <p:cNvSpPr txBox="1">
            <a:spLocks/>
          </p:cNvSpPr>
          <p:nvPr/>
        </p:nvSpPr>
        <p:spPr bwMode="auto">
          <a:xfrm>
            <a:off x="7065034" y="9067388"/>
            <a:ext cx="4950073" cy="610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sz="3300" b="0" i="1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Passion: Running / working out</a:t>
            </a:r>
          </a:p>
        </p:txBody>
      </p:sp>
      <p:pic>
        <p:nvPicPr>
          <p:cNvPr id="6" name="Picture 5" descr="A child standing in front of a christmas tree&#10;&#10;Description automatically generated">
            <a:extLst>
              <a:ext uri="{FF2B5EF4-FFF2-40B4-BE49-F238E27FC236}">
                <a16:creationId xmlns:a16="http://schemas.microsoft.com/office/drawing/2014/main" id="{18E41AAF-CE3B-A25A-4122-119A61245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8" y="1236411"/>
            <a:ext cx="5798721" cy="773162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0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1" name="8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3" name="8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6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17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618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9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0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1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2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2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2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2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3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3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3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3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3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3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3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3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3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3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40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6634162"/>
            <a:ext cx="4216400" cy="2057401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PythonTutor's visualization"/>
          <p:cNvSpPr txBox="1"/>
          <p:nvPr/>
        </p:nvSpPr>
        <p:spPr>
          <a:xfrm>
            <a:off x="5247741" y="8832849"/>
            <a:ext cx="340087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PythonTutor's visualization</a:t>
            </a:r>
          </a:p>
        </p:txBody>
      </p:sp>
      <p:pic>
        <p:nvPicPr>
          <p:cNvPr id="64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6932612"/>
            <a:ext cx="2705100" cy="18415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the x variable is at address 3"/>
          <p:cNvSpPr txBox="1"/>
          <p:nvPr/>
        </p:nvSpPr>
        <p:spPr>
          <a:xfrm>
            <a:off x="4425887" y="3064842"/>
            <a:ext cx="3622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645" name="the y variable is at address 5"/>
          <p:cNvSpPr txBox="1"/>
          <p:nvPr/>
        </p:nvSpPr>
        <p:spPr>
          <a:xfrm>
            <a:off x="5311638" y="3750642"/>
            <a:ext cx="36032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y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649" name="Connection Line"/>
          <p:cNvSpPr/>
          <p:nvPr/>
        </p:nvSpPr>
        <p:spPr>
          <a:xfrm>
            <a:off x="3358091" y="3339397"/>
            <a:ext cx="1075532" cy="149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883" y="8412"/>
                  <a:pt x="9083" y="1212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50" name="Connection Line"/>
          <p:cNvSpPr/>
          <p:nvPr/>
        </p:nvSpPr>
        <p:spPr>
          <a:xfrm>
            <a:off x="4882091" y="4016912"/>
            <a:ext cx="380654" cy="819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329" y="8287"/>
                  <a:pt x="9529" y="1087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4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5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7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7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7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7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7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7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7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7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7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7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8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8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8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8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8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685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68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687" name="discuss: how?"/>
          <p:cNvSpPr txBox="1"/>
          <p:nvPr/>
        </p:nvSpPr>
        <p:spPr>
          <a:xfrm>
            <a:off x="3236602" y="2614641"/>
            <a:ext cx="173355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how?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7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8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9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0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1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2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03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04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0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0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0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0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1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1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1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1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1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1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1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1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1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1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2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21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22" name="???"/>
          <p:cNvSpPr txBox="1"/>
          <p:nvPr/>
        </p:nvSpPr>
        <p:spPr>
          <a:xfrm>
            <a:off x="9431176" y="3763342"/>
            <a:ext cx="41880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</a:t>
            </a:r>
          </a:p>
        </p:txBody>
      </p:sp>
      <p:sp>
        <p:nvSpPr>
          <p:cNvPr id="730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24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25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6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7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28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5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46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47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4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5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5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5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5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5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5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5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5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5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5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6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6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6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6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6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65" name="&quot;CAB&quot;"/>
          <p:cNvSpPr txBox="1"/>
          <p:nvPr/>
        </p:nvSpPr>
        <p:spPr>
          <a:xfrm>
            <a:off x="8922382" y="3763342"/>
            <a:ext cx="9283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"CAB"</a:t>
            </a:r>
          </a:p>
        </p:txBody>
      </p:sp>
      <p:sp>
        <p:nvSpPr>
          <p:cNvPr id="773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67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8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9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0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71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72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7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83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84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85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786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87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788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89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9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9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9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9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9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9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9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0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0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0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0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0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0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0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0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</a:t>
            </a:r>
          </a:p>
        </p:txBody>
      </p:sp>
      <p:sp>
        <p:nvSpPr>
          <p:cNvPr id="8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1" name="while ????:…"/>
          <p:cNvSpPr txBox="1"/>
          <p:nvPr/>
        </p:nvSpPr>
        <p:spPr>
          <a:xfrm>
            <a:off x="8120223" y="2787650"/>
            <a:ext cx="3955406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while ????: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 i += 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  # what line next?</a:t>
            </a:r>
          </a:p>
        </p:txBody>
      </p:sp>
      <p:sp>
        <p:nvSpPr>
          <p:cNvPr id="812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1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818" name="Connection Line"/>
          <p:cNvSpPr/>
          <p:nvPr/>
        </p:nvSpPr>
        <p:spPr>
          <a:xfrm>
            <a:off x="7549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0" y="510"/>
                </a:moveTo>
                <a:cubicBezTo>
                  <a:pt x="8157" y="-1940"/>
                  <a:pt x="15357" y="4443"/>
                  <a:pt x="2160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5" name="operator"/>
          <p:cNvSpPr txBox="1"/>
          <p:nvPr/>
        </p:nvSpPr>
        <p:spPr>
          <a:xfrm>
            <a:off x="6246986" y="4203699"/>
            <a:ext cx="12220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operator</a:t>
            </a:r>
          </a:p>
        </p:txBody>
      </p:sp>
      <p:sp>
        <p:nvSpPr>
          <p:cNvPr id="819" name="Connection Line"/>
          <p:cNvSpPr/>
          <p:nvPr/>
        </p:nvSpPr>
        <p:spPr>
          <a:xfrm>
            <a:off x="9073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7" name="operand"/>
          <p:cNvSpPr txBox="1"/>
          <p:nvPr/>
        </p:nvSpPr>
        <p:spPr>
          <a:xfrm>
            <a:off x="10072885" y="4203699"/>
            <a:ext cx="11394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operand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2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1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32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33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834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35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836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3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3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4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4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4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4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4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4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4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84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4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4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5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5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5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5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5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55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6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7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860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85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9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861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862" name="Rounded Rectangle"/>
          <p:cNvSpPr/>
          <p:nvPr/>
        </p:nvSpPr>
        <p:spPr>
          <a:xfrm>
            <a:off x="6681477" y="4942854"/>
            <a:ext cx="127000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3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864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pic>
        <p:nvPicPr>
          <p:cNvPr id="8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6572250"/>
            <a:ext cx="4610100" cy="3009900"/>
          </a:xfrm>
          <a:prstGeom prst="rect">
            <a:avLst/>
          </a:prstGeom>
          <a:ln w="12700">
            <a:miter lim="400000"/>
          </a:ln>
        </p:spPr>
      </p:pic>
      <p:sp>
        <p:nvSpPr>
          <p:cNvPr id="868" name="Square"/>
          <p:cNvSpPr/>
          <p:nvPr/>
        </p:nvSpPr>
        <p:spPr>
          <a:xfrm>
            <a:off x="1231900" y="7277100"/>
            <a:ext cx="1270000" cy="1270000"/>
          </a:xfrm>
          <a:prstGeom prst="rect">
            <a:avLst/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86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7340600"/>
            <a:ext cx="1928962" cy="101600"/>
          </a:xfrm>
          <a:prstGeom prst="rect">
            <a:avLst/>
          </a:prstGeom>
        </p:spPr>
      </p:pic>
      <p:pic>
        <p:nvPicPr>
          <p:cNvPr id="8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7670800"/>
            <a:ext cx="1928962" cy="101600"/>
          </a:xfrm>
          <a:prstGeom prst="rect">
            <a:avLst/>
          </a:prstGeom>
        </p:spPr>
      </p:pic>
      <p:pic>
        <p:nvPicPr>
          <p:cNvPr id="87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8001000"/>
            <a:ext cx="1928962" cy="101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7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84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85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886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887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88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889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9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9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9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9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9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0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0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0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0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0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0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0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0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13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1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12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14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15" name="Rounded Rectangle"/>
          <p:cNvSpPr/>
          <p:nvPr/>
        </p:nvSpPr>
        <p:spPr>
          <a:xfrm>
            <a:off x="81216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6" name="Line"/>
          <p:cNvSpPr/>
          <p:nvPr/>
        </p:nvSpPr>
        <p:spPr>
          <a:xfrm>
            <a:off x="8044867" y="3656184"/>
            <a:ext cx="221754" cy="117872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7" name="add 2 to variable"/>
          <p:cNvSpPr txBox="1"/>
          <p:nvPr/>
        </p:nvSpPr>
        <p:spPr>
          <a:xfrm>
            <a:off x="9416839" y="3363292"/>
            <a:ext cx="21746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2 to variable</a:t>
            </a:r>
          </a:p>
        </p:txBody>
      </p:sp>
      <p:sp>
        <p:nvSpPr>
          <p:cNvPr id="918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19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2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0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31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32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33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34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935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3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54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5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6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59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57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58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60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61" name="Rounded Rectangle"/>
          <p:cNvSpPr/>
          <p:nvPr/>
        </p:nvSpPr>
        <p:spPr>
          <a:xfrm>
            <a:off x="95059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62" name="Line"/>
          <p:cNvSpPr/>
          <p:nvPr/>
        </p:nvSpPr>
        <p:spPr>
          <a:xfrm>
            <a:off x="8044867" y="3656184"/>
            <a:ext cx="1534915" cy="117755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3" name="go back to top of loop"/>
          <p:cNvSpPr txBox="1"/>
          <p:nvPr/>
        </p:nvSpPr>
        <p:spPr>
          <a:xfrm>
            <a:off x="9060842" y="3363292"/>
            <a:ext cx="28866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go back to top of loop</a:t>
            </a:r>
          </a:p>
        </p:txBody>
      </p:sp>
      <p:sp>
        <p:nvSpPr>
          <p:cNvPr id="964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6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1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3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6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77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978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79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0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981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8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8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9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9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9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9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9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9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9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9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9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9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00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1001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2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3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06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100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5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1007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08" name="Rounded Rectangle"/>
          <p:cNvSpPr/>
          <p:nvPr/>
        </p:nvSpPr>
        <p:spPr>
          <a:xfrm>
            <a:off x="6673850" y="4942854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10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1011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1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1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22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23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24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25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1026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2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2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3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3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3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3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3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3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3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3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3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3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4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4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4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4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4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45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46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7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8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49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50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051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2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3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54" name="discuss: what would happen if a CPU tried to execute an instruction for a different CPU?"/>
          <p:cNvSpPr txBox="1"/>
          <p:nvPr/>
        </p:nvSpPr>
        <p:spPr>
          <a:xfrm>
            <a:off x="4328045" y="2422847"/>
            <a:ext cx="434871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what would happen if a CPU tried to execute an instruction for a different CPU?</a:t>
            </a:r>
          </a:p>
        </p:txBody>
      </p:sp>
      <p:sp>
        <p:nvSpPr>
          <p:cNvPr id="10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o are You?"/>
          <p:cNvSpPr txBox="1">
            <a:spLocks noGrp="1"/>
          </p:cNvSpPr>
          <p:nvPr>
            <p:ph type="title"/>
          </p:nvPr>
        </p:nvSpPr>
        <p:spPr>
          <a:xfrm>
            <a:off x="952500" y="1085447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Who are You?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9" name="Year in school?…"/>
          <p:cNvSpPr txBox="1">
            <a:spLocks noGrp="1"/>
          </p:cNvSpPr>
          <p:nvPr>
            <p:ph type="body" sz="half" idx="1"/>
          </p:nvPr>
        </p:nvSpPr>
        <p:spPr>
          <a:xfrm>
            <a:off x="1506261" y="2930440"/>
            <a:ext cx="11099800" cy="4329759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>
              <a:buSzTx/>
              <a:buNone/>
            </a:pP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Canvas &gt; Top Hat</a:t>
            </a:r>
            <a:endParaRPr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635000">
              <a:spcBef>
                <a:spcPts val="0"/>
              </a:spcBef>
              <a:defRPr sz="2800"/>
            </a:pP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Sign in with your </a:t>
            </a:r>
            <a:r>
              <a:rPr lang="en-US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wisc.edu</a:t>
            </a: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school account</a:t>
            </a:r>
            <a:endParaRPr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40" name="Please fill this form (due today):…"/>
          <p:cNvSpPr txBox="1"/>
          <p:nvPr/>
        </p:nvSpPr>
        <p:spPr>
          <a:xfrm>
            <a:off x="1506261" y="4662978"/>
            <a:ext cx="8160888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700" b="0"/>
            </a:pPr>
            <a:r>
              <a:rPr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Please fill this form (due </a:t>
            </a:r>
            <a:r>
              <a:rPr lang="en-US"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next Monday, Jan 30th</a:t>
            </a:r>
            <a:r>
              <a:rPr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):</a:t>
            </a:r>
          </a:p>
          <a:p>
            <a:pPr algn="l">
              <a:defRPr sz="2700" b="0"/>
            </a:pPr>
            <a:r>
              <a:rPr lang="en-US" sz="3200" b="0" u="sng" dirty="0">
                <a:latin typeface="Gill Sans Light" panose="020B0302020104020203" pitchFamily="34" charset="-79"/>
                <a:cs typeface="Gill Sans Light" panose="020B0302020104020203" pitchFamily="34" charset="-79"/>
                <a:hlinkClick r:id="rId2"/>
              </a:rPr>
              <a:t>https://forms.gle/KqvLHGrCvuP9Z7wF9</a:t>
            </a:r>
            <a:r>
              <a:rPr lang="en-US" sz="3200" b="0" u="sng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  <a:p>
            <a:pPr algn="l"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Why?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Help me get to know you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Get </a:t>
            </a:r>
            <a:r>
              <a:rPr 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survey</a:t>
            </a: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credit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Group formation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0C0F5949-BCC4-7FF0-E3FB-322536264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081" y="3120846"/>
            <a:ext cx="2697255" cy="35119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67" name="...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68" name="...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069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70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71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33</a:t>
            </a:r>
          </a:p>
        </p:txBody>
      </p:sp>
      <p:sp>
        <p:nvSpPr>
          <p:cNvPr id="1072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3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4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7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7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8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8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8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8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8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8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8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8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8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8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9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91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92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3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4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97" name="Group"/>
          <p:cNvGrpSpPr/>
          <p:nvPr/>
        </p:nvGrpSpPr>
        <p:grpSpPr>
          <a:xfrm>
            <a:off x="7940557" y="2161357"/>
            <a:ext cx="1723641" cy="1316236"/>
            <a:chOff x="0" y="0"/>
            <a:chExt cx="1723640" cy="1316234"/>
          </a:xfrm>
        </p:grpSpPr>
        <p:pic>
          <p:nvPicPr>
            <p:cNvPr id="10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96" name="CPU Y"/>
            <p:cNvSpPr txBox="1"/>
            <p:nvPr/>
          </p:nvSpPr>
          <p:spPr>
            <a:xfrm>
              <a:off x="354390" y="428847"/>
              <a:ext cx="1014860" cy="458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0"/>
              </a:pPr>
              <a:r>
                <a:t>CPU </a:t>
              </a:r>
              <a:r>
                <a:rPr b="1"/>
                <a:t>Y</a:t>
              </a:r>
            </a:p>
          </p:txBody>
        </p:sp>
      </p:grpSp>
      <p:sp>
        <p:nvSpPr>
          <p:cNvPr id="1098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99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100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1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2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3" name="Dingbat X"/>
          <p:cNvSpPr/>
          <p:nvPr/>
        </p:nvSpPr>
        <p:spPr>
          <a:xfrm>
            <a:off x="8108685" y="3467657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4" name="a CPU can only run programs that use instructions it understands!"/>
          <p:cNvSpPr txBox="1"/>
          <p:nvPr/>
        </p:nvSpPr>
        <p:spPr>
          <a:xfrm>
            <a:off x="2044861" y="2120975"/>
            <a:ext cx="434870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 CPU can only run programs that use instructions it understands!</a:t>
            </a:r>
          </a:p>
        </p:txBody>
      </p:sp>
      <p:sp>
        <p:nvSpPr>
          <p:cNvPr id="110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08" name="CPU Y"/>
          <p:cNvSpPr/>
          <p:nvPr/>
        </p:nvSpPr>
        <p:spPr>
          <a:xfrm>
            <a:off x="8509000" y="3649811"/>
            <a:ext cx="2341265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0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25" name="Group"/>
          <p:cNvGrpSpPr/>
          <p:nvPr/>
        </p:nvGrpSpPr>
        <p:grpSpPr>
          <a:xfrm>
            <a:off x="8224043" y="2568227"/>
            <a:ext cx="2916090" cy="1363465"/>
            <a:chOff x="0" y="0"/>
            <a:chExt cx="2916088" cy="1363464"/>
          </a:xfrm>
        </p:grpSpPr>
        <p:sp>
          <p:nvSpPr>
            <p:cNvPr id="111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1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3" name="Rectangle"/>
            <p:cNvSpPr/>
            <p:nvPr/>
          </p:nvSpPr>
          <p:spPr>
            <a:xfrm>
              <a:off x="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24" name="Rectangle"/>
            <p:cNvSpPr/>
            <p:nvPr/>
          </p:nvSpPr>
          <p:spPr>
            <a:xfrm>
              <a:off x="26289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26" name="Square"/>
          <p:cNvSpPr/>
          <p:nvPr/>
        </p:nvSpPr>
        <p:spPr>
          <a:xfrm>
            <a:off x="24121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Square"/>
          <p:cNvSpPr/>
          <p:nvPr/>
        </p:nvSpPr>
        <p:spPr>
          <a:xfrm>
            <a:off x="29963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8" name="Square"/>
          <p:cNvSpPr/>
          <p:nvPr/>
        </p:nvSpPr>
        <p:spPr>
          <a:xfrm>
            <a:off x="35805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9" name="Square"/>
          <p:cNvSpPr/>
          <p:nvPr/>
        </p:nvSpPr>
        <p:spPr>
          <a:xfrm>
            <a:off x="41647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CPU X"/>
          <p:cNvSpPr/>
          <p:nvPr/>
        </p:nvSpPr>
        <p:spPr>
          <a:xfrm>
            <a:off x="2412121" y="78916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grpSp>
        <p:nvGrpSpPr>
          <p:cNvPr id="1136" name="Group"/>
          <p:cNvGrpSpPr/>
          <p:nvPr/>
        </p:nvGrpSpPr>
        <p:grpSpPr>
          <a:xfrm>
            <a:off x="8520820" y="6632227"/>
            <a:ext cx="2341266" cy="1038573"/>
            <a:chOff x="0" y="12700"/>
            <a:chExt cx="2341264" cy="1038572"/>
          </a:xfrm>
        </p:grpSpPr>
        <p:sp>
          <p:nvSpPr>
            <p:cNvPr id="1131" name="Square"/>
            <p:cNvSpPr/>
            <p:nvPr/>
          </p:nvSpPr>
          <p:spPr>
            <a:xfrm>
              <a:off x="2921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2" name="Square"/>
            <p:cNvSpPr/>
            <p:nvPr/>
          </p:nvSpPr>
          <p:spPr>
            <a:xfrm>
              <a:off x="8763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3" name="Square"/>
            <p:cNvSpPr/>
            <p:nvPr/>
          </p:nvSpPr>
          <p:spPr>
            <a:xfrm>
              <a:off x="14605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4" name="Square"/>
            <p:cNvSpPr/>
            <p:nvPr/>
          </p:nvSpPr>
          <p:spPr>
            <a:xfrm>
              <a:off x="20447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5" name="Program A"/>
            <p:cNvSpPr/>
            <p:nvPr/>
          </p:nvSpPr>
          <p:spPr>
            <a:xfrm>
              <a:off x="0" y="12700"/>
              <a:ext cx="2341265" cy="759173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A</a:t>
              </a:r>
            </a:p>
          </p:txBody>
        </p:sp>
      </p:grpSp>
      <p:sp>
        <p:nvSpPr>
          <p:cNvPr id="1137" name="CPU Y"/>
          <p:cNvSpPr/>
          <p:nvPr/>
        </p:nvSpPr>
        <p:spPr>
          <a:xfrm>
            <a:off x="8520820" y="7891611"/>
            <a:ext cx="2341266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38" name="Triangle"/>
          <p:cNvSpPr/>
          <p:nvPr/>
        </p:nvSpPr>
        <p:spPr>
          <a:xfrm rot="8100000">
            <a:off x="8570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39" name="Triangle"/>
          <p:cNvSpPr/>
          <p:nvPr/>
        </p:nvSpPr>
        <p:spPr>
          <a:xfrm rot="8100000">
            <a:off x="8951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0" name="Triangle"/>
          <p:cNvSpPr/>
          <p:nvPr/>
        </p:nvSpPr>
        <p:spPr>
          <a:xfrm rot="8100000">
            <a:off x="93328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1" name="Triangle"/>
          <p:cNvSpPr/>
          <p:nvPr/>
        </p:nvSpPr>
        <p:spPr>
          <a:xfrm rot="8100000">
            <a:off x="97519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2" name="Triangle"/>
          <p:cNvSpPr/>
          <p:nvPr/>
        </p:nvSpPr>
        <p:spPr>
          <a:xfrm rot="8100000">
            <a:off x="10132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3" name="Triangle"/>
          <p:cNvSpPr/>
          <p:nvPr/>
        </p:nvSpPr>
        <p:spPr>
          <a:xfrm rot="8100000">
            <a:off x="10513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4" name="Program B"/>
          <p:cNvSpPr/>
          <p:nvPr/>
        </p:nvSpPr>
        <p:spPr>
          <a:xfrm>
            <a:off x="2416015" y="6532066"/>
            <a:ext cx="2341266" cy="902346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B</a:t>
            </a:r>
          </a:p>
        </p:txBody>
      </p:sp>
      <p:sp>
        <p:nvSpPr>
          <p:cNvPr id="1145" name="Triangle"/>
          <p:cNvSpPr/>
          <p:nvPr/>
        </p:nvSpPr>
        <p:spPr>
          <a:xfrm rot="18900000">
            <a:off x="46187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6" name="Triangle"/>
          <p:cNvSpPr/>
          <p:nvPr/>
        </p:nvSpPr>
        <p:spPr>
          <a:xfrm rot="18900000">
            <a:off x="42250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7" name="Triangle"/>
          <p:cNvSpPr/>
          <p:nvPr/>
        </p:nvSpPr>
        <p:spPr>
          <a:xfrm rot="18900000">
            <a:off x="38440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8" name="Triangle"/>
          <p:cNvSpPr/>
          <p:nvPr/>
        </p:nvSpPr>
        <p:spPr>
          <a:xfrm rot="18900000">
            <a:off x="34376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9" name="Triangle"/>
          <p:cNvSpPr/>
          <p:nvPr/>
        </p:nvSpPr>
        <p:spPr>
          <a:xfrm rot="18900000">
            <a:off x="3043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0" name="Triangle"/>
          <p:cNvSpPr/>
          <p:nvPr/>
        </p:nvSpPr>
        <p:spPr>
          <a:xfrm rot="18900000">
            <a:off x="2662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1" name="Triangle"/>
          <p:cNvSpPr/>
          <p:nvPr/>
        </p:nvSpPr>
        <p:spPr>
          <a:xfrm rot="18900000">
            <a:off x="22565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2" name="Rectangle"/>
          <p:cNvSpPr/>
          <p:nvPr/>
        </p:nvSpPr>
        <p:spPr>
          <a:xfrm>
            <a:off x="2131059" y="7136358"/>
            <a:ext cx="287189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Rectangle"/>
          <p:cNvSpPr/>
          <p:nvPr/>
        </p:nvSpPr>
        <p:spPr>
          <a:xfrm>
            <a:off x="4759959" y="7136358"/>
            <a:ext cx="287190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4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5" name="Dingbat X"/>
          <p:cNvSpPr/>
          <p:nvPr/>
        </p:nvSpPr>
        <p:spPr>
          <a:xfrm>
            <a:off x="6171538" y="6962260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6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7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8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9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0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65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68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9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1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2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3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4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5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6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77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  <p:sp>
        <p:nvSpPr>
          <p:cNvPr id="1178" name="CPU Y"/>
          <p:cNvSpPr/>
          <p:nvPr/>
        </p:nvSpPr>
        <p:spPr>
          <a:xfrm>
            <a:off x="8509000" y="3624565"/>
            <a:ext cx="2341265" cy="797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7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95" name="Group"/>
          <p:cNvGrpSpPr/>
          <p:nvPr/>
        </p:nvGrpSpPr>
        <p:grpSpPr>
          <a:xfrm>
            <a:off x="8211343" y="2568227"/>
            <a:ext cx="2916090" cy="1363465"/>
            <a:chOff x="-12700" y="0"/>
            <a:chExt cx="2916088" cy="1363464"/>
          </a:xfrm>
        </p:grpSpPr>
        <p:sp>
          <p:nvSpPr>
            <p:cNvPr id="118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8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3" name="Rectangle"/>
            <p:cNvSpPr/>
            <p:nvPr/>
          </p:nvSpPr>
          <p:spPr>
            <a:xfrm>
              <a:off x="-127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4" name="Rectangle"/>
            <p:cNvSpPr/>
            <p:nvPr/>
          </p:nvSpPr>
          <p:spPr>
            <a:xfrm>
              <a:off x="26162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96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97" name="why haven't we noticed this yet for our Python programs?"/>
          <p:cNvSpPr txBox="1"/>
          <p:nvPr/>
        </p:nvSpPr>
        <p:spPr>
          <a:xfrm>
            <a:off x="2632893" y="6400800"/>
            <a:ext cx="77390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why haven't we noticed this yet for our Python programs?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36" name="Group"/>
          <p:cNvGrpSpPr/>
          <p:nvPr/>
        </p:nvGrpSpPr>
        <p:grpSpPr>
          <a:xfrm>
            <a:off x="2138833" y="1945927"/>
            <a:ext cx="8727134" cy="3322033"/>
            <a:chOff x="0" y="81567"/>
            <a:chExt cx="8727132" cy="3322032"/>
          </a:xfrm>
        </p:grpSpPr>
        <p:sp>
          <p:nvSpPr>
            <p:cNvPr id="1200" name="Rectangle"/>
            <p:cNvSpPr/>
            <p:nvPr/>
          </p:nvSpPr>
          <p:spPr>
            <a:xfrm>
              <a:off x="541575" y="1582251"/>
              <a:ext cx="1567473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1" name="Rectangle"/>
            <p:cNvSpPr/>
            <p:nvPr/>
          </p:nvSpPr>
          <p:spPr>
            <a:xfrm>
              <a:off x="0" y="1582251"/>
              <a:ext cx="2261705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2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3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4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5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6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7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8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09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10" name="CPU Y"/>
            <p:cNvSpPr/>
            <p:nvPr/>
          </p:nvSpPr>
          <p:spPr>
            <a:xfrm>
              <a:off x="6108700" y="1861651"/>
              <a:ext cx="234126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11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2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3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4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5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6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27" name="Group"/>
            <p:cNvGrpSpPr/>
            <p:nvPr/>
          </p:nvGrpSpPr>
          <p:grpSpPr>
            <a:xfrm>
              <a:off x="5823743" y="780067"/>
              <a:ext cx="2903390" cy="1363465"/>
              <a:chOff x="0" y="0"/>
              <a:chExt cx="2903388" cy="1363464"/>
            </a:xfrm>
          </p:grpSpPr>
          <p:sp>
            <p:nvSpPr>
              <p:cNvPr id="1217" name="python.exe (Y)"/>
              <p:cNvSpPr/>
              <p:nvPr/>
            </p:nvSpPr>
            <p:spPr>
              <a:xfrm>
                <a:off x="284956" y="0"/>
                <a:ext cx="2341266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18" name="Triangle"/>
              <p:cNvSpPr/>
              <p:nvPr/>
            </p:nvSpPr>
            <p:spPr>
              <a:xfrm rot="18900000">
                <a:off x="2474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19" name="Triangle"/>
              <p:cNvSpPr/>
              <p:nvPr/>
            </p:nvSpPr>
            <p:spPr>
              <a:xfrm rot="18900000">
                <a:off x="2093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0" name="Triangle"/>
              <p:cNvSpPr/>
              <p:nvPr/>
            </p:nvSpPr>
            <p:spPr>
              <a:xfrm rot="18900000">
                <a:off x="17129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1" name="Triangle"/>
              <p:cNvSpPr/>
              <p:nvPr/>
            </p:nvSpPr>
            <p:spPr>
              <a:xfrm rot="18900000">
                <a:off x="13065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2" name="Triangle"/>
              <p:cNvSpPr/>
              <p:nvPr/>
            </p:nvSpPr>
            <p:spPr>
              <a:xfrm rot="18900000">
                <a:off x="912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3" name="Triangle"/>
              <p:cNvSpPr/>
              <p:nvPr/>
            </p:nvSpPr>
            <p:spPr>
              <a:xfrm rot="18900000">
                <a:off x="531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4" name="Triangle"/>
              <p:cNvSpPr/>
              <p:nvPr/>
            </p:nvSpPr>
            <p:spPr>
              <a:xfrm rot="18900000">
                <a:off x="1254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5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26" name="Rectangle"/>
              <p:cNvSpPr/>
              <p:nvPr/>
            </p:nvSpPr>
            <p:spPr>
              <a:xfrm>
                <a:off x="26162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28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29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30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1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2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3" name="same"/>
            <p:cNvSpPr/>
            <p:nvPr/>
          </p:nvSpPr>
          <p:spPr>
            <a:xfrm>
              <a:off x="4220816" y="228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34" name="different"/>
            <p:cNvSpPr/>
            <p:nvPr/>
          </p:nvSpPr>
          <p:spPr>
            <a:xfrm>
              <a:off x="4220816" y="1117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35" name="different"/>
            <p:cNvSpPr/>
            <p:nvPr/>
          </p:nvSpPr>
          <p:spPr>
            <a:xfrm>
              <a:off x="4220816" y="2133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37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rPr dirty="0"/>
              <a:t> (such as </a:t>
            </a:r>
            <a:r>
              <a:rPr dirty="0" err="1"/>
              <a:t>python.exe</a:t>
            </a:r>
            <a:r>
              <a:rPr dirty="0"/>
              <a:t>) make it easier to run the same code on different machines</a:t>
            </a:r>
          </a:p>
        </p:txBody>
      </p:sp>
      <p:sp>
        <p:nvSpPr>
          <p:cNvPr id="1238" name="A compiler is another tool for running the same code on different CPUs"/>
          <p:cNvSpPr txBox="1"/>
          <p:nvPr/>
        </p:nvSpPr>
        <p:spPr>
          <a:xfrm>
            <a:off x="1978347" y="7391399"/>
            <a:ext cx="90608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compiler</a:t>
            </a:r>
            <a:r>
              <a:t> is another tool for running the same code on different CPUs</a:t>
            </a:r>
          </a:p>
        </p:txBody>
      </p:sp>
      <p:sp>
        <p:nvSpPr>
          <p:cNvPr id="1239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40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79" name="Group"/>
          <p:cNvGrpSpPr/>
          <p:nvPr/>
        </p:nvGrpSpPr>
        <p:grpSpPr>
          <a:xfrm>
            <a:off x="2138833" y="1864359"/>
            <a:ext cx="8739834" cy="2620825"/>
            <a:chOff x="0" y="0"/>
            <a:chExt cx="8739832" cy="2620823"/>
          </a:xfrm>
        </p:grpSpPr>
        <p:sp>
          <p:nvSpPr>
            <p:cNvPr id="1243" name="Rectangle"/>
            <p:cNvSpPr/>
            <p:nvPr/>
          </p:nvSpPr>
          <p:spPr>
            <a:xfrm>
              <a:off x="0" y="1582251"/>
              <a:ext cx="223136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4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5" name="Square"/>
            <p:cNvSpPr/>
            <p:nvPr/>
          </p:nvSpPr>
          <p:spPr>
            <a:xfrm>
              <a:off x="5842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6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7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8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9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0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1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52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53" name="CPU Y"/>
            <p:cNvSpPr/>
            <p:nvPr/>
          </p:nvSpPr>
          <p:spPr>
            <a:xfrm>
              <a:off x="6101398" y="1861651"/>
              <a:ext cx="236044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54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5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6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7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8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9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70" name="Group"/>
            <p:cNvGrpSpPr/>
            <p:nvPr/>
          </p:nvGrpSpPr>
          <p:grpSpPr>
            <a:xfrm>
              <a:off x="5811043" y="780067"/>
              <a:ext cx="2928790" cy="1363465"/>
              <a:chOff x="0" y="0"/>
              <a:chExt cx="2928788" cy="1363464"/>
            </a:xfrm>
          </p:grpSpPr>
          <p:sp>
            <p:nvSpPr>
              <p:cNvPr id="1260" name="python.exe (Y)"/>
              <p:cNvSpPr/>
              <p:nvPr/>
            </p:nvSpPr>
            <p:spPr>
              <a:xfrm>
                <a:off x="288555" y="0"/>
                <a:ext cx="2361833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61" name="Triangle"/>
              <p:cNvSpPr/>
              <p:nvPr/>
            </p:nvSpPr>
            <p:spPr>
              <a:xfrm rot="18900000">
                <a:off x="2487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2" name="Triangle"/>
              <p:cNvSpPr/>
              <p:nvPr/>
            </p:nvSpPr>
            <p:spPr>
              <a:xfrm rot="18900000">
                <a:off x="2106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3" name="Triangle"/>
              <p:cNvSpPr/>
              <p:nvPr/>
            </p:nvSpPr>
            <p:spPr>
              <a:xfrm rot="18900000">
                <a:off x="17256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4" name="Triangle"/>
              <p:cNvSpPr/>
              <p:nvPr/>
            </p:nvSpPr>
            <p:spPr>
              <a:xfrm rot="18900000">
                <a:off x="13192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5" name="Triangle"/>
              <p:cNvSpPr/>
              <p:nvPr/>
            </p:nvSpPr>
            <p:spPr>
              <a:xfrm rot="18900000">
                <a:off x="925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6" name="Triangle"/>
              <p:cNvSpPr/>
              <p:nvPr/>
            </p:nvSpPr>
            <p:spPr>
              <a:xfrm rot="18900000">
                <a:off x="544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7" name="Triangle"/>
              <p:cNvSpPr/>
              <p:nvPr/>
            </p:nvSpPr>
            <p:spPr>
              <a:xfrm rot="18900000">
                <a:off x="1381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8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9" name="Rectangle"/>
              <p:cNvSpPr/>
              <p:nvPr/>
            </p:nvSpPr>
            <p:spPr>
              <a:xfrm>
                <a:off x="26416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71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2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3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4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5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6" name="same"/>
            <p:cNvSpPr txBox="1"/>
            <p:nvPr/>
          </p:nvSpPr>
          <p:spPr>
            <a:xfrm>
              <a:off x="3849490" y="-1"/>
              <a:ext cx="742653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77" name="different"/>
            <p:cNvSpPr txBox="1"/>
            <p:nvPr/>
          </p:nvSpPr>
          <p:spPr>
            <a:xfrm>
              <a:off x="3647605" y="888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78" name="different"/>
            <p:cNvSpPr txBox="1"/>
            <p:nvPr/>
          </p:nvSpPr>
          <p:spPr>
            <a:xfrm>
              <a:off x="3647605" y="1904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80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t> (such as python.exe) make it easier to run the same code on different machines</a:t>
            </a:r>
          </a:p>
        </p:txBody>
      </p:sp>
      <p:sp>
        <p:nvSpPr>
          <p:cNvPr id="1281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82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  <p:sp>
        <p:nvSpPr>
          <p:cNvPr id="1283" name="Discuss: if all CPUs had the instruction set,…"/>
          <p:cNvSpPr txBox="1"/>
          <p:nvPr/>
        </p:nvSpPr>
        <p:spPr>
          <a:xfrm>
            <a:off x="1533475" y="7420768"/>
            <a:ext cx="9937850" cy="149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if all CPUs had the instruction set,</a:t>
            </a:r>
          </a:p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would we still need a Python interpreter?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S 320"/>
          <p:cNvSpPr/>
          <p:nvPr/>
        </p:nvSpPr>
        <p:spPr>
          <a:xfrm>
            <a:off x="637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320</a:t>
            </a:r>
          </a:p>
        </p:txBody>
      </p:sp>
      <p:sp>
        <p:nvSpPr>
          <p:cNvPr id="143" name="CS 220"/>
          <p:cNvSpPr/>
          <p:nvPr/>
        </p:nvSpPr>
        <p:spPr>
          <a:xfrm>
            <a:off x="637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220</a:t>
            </a:r>
          </a:p>
        </p:txBody>
      </p:sp>
      <p:sp>
        <p:nvSpPr>
          <p:cNvPr id="144" name="STAT 340"/>
          <p:cNvSpPr/>
          <p:nvPr/>
        </p:nvSpPr>
        <p:spPr>
          <a:xfrm>
            <a:off x="866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340</a:t>
            </a:r>
          </a:p>
        </p:txBody>
      </p:sp>
      <p:sp>
        <p:nvSpPr>
          <p:cNvPr id="145" name="STAT 240"/>
          <p:cNvSpPr/>
          <p:nvPr/>
        </p:nvSpPr>
        <p:spPr>
          <a:xfrm>
            <a:off x="866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240</a:t>
            </a:r>
          </a:p>
        </p:txBody>
      </p:sp>
      <p:sp>
        <p:nvSpPr>
          <p:cNvPr id="146" name="Related cour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Related courses</a:t>
            </a:r>
          </a:p>
        </p:txBody>
      </p:sp>
      <p:sp>
        <p:nvSpPr>
          <p:cNvPr id="147" name="L I S 461"/>
          <p:cNvSpPr/>
          <p:nvPr/>
        </p:nvSpPr>
        <p:spPr>
          <a:xfrm>
            <a:off x="10822379" y="5556506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L I S 461</a:t>
            </a:r>
          </a:p>
        </p:txBody>
      </p:sp>
      <p:grpSp>
        <p:nvGrpSpPr>
          <p:cNvPr id="150" name="Upper Level Data Science"/>
          <p:cNvGrpSpPr/>
          <p:nvPr/>
        </p:nvGrpSpPr>
        <p:grpSpPr>
          <a:xfrm>
            <a:off x="6307195" y="1636859"/>
            <a:ext cx="6272567" cy="1153799"/>
            <a:chOff x="0" y="0"/>
            <a:chExt cx="6272565" cy="1153797"/>
          </a:xfrm>
        </p:grpSpPr>
        <p:sp>
          <p:nvSpPr>
            <p:cNvPr id="149" name="Upper Level Data Science"/>
            <p:cNvSpPr/>
            <p:nvPr/>
          </p:nvSpPr>
          <p:spPr>
            <a:xfrm>
              <a:off x="50800" y="50800"/>
              <a:ext cx="6170966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Data Science</a:t>
              </a:r>
            </a:p>
          </p:txBody>
        </p:sp>
        <p:pic>
          <p:nvPicPr>
            <p:cNvPr id="148" name="Upper Level Data Science Upper Level Data Science" descr="Upper Level Data Science Upper Level Data Scienc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272566" cy="1153798"/>
            </a:xfrm>
            <a:prstGeom prst="rect">
              <a:avLst/>
            </a:prstGeom>
            <a:effectLst/>
          </p:spPr>
        </p:pic>
      </p:grpSp>
      <p:grpSp>
        <p:nvGrpSpPr>
          <p:cNvPr id="153" name="Upper Level Computer Science"/>
          <p:cNvGrpSpPr/>
          <p:nvPr/>
        </p:nvGrpSpPr>
        <p:grpSpPr>
          <a:xfrm>
            <a:off x="425038" y="1636859"/>
            <a:ext cx="5600393" cy="1153799"/>
            <a:chOff x="0" y="0"/>
            <a:chExt cx="5600391" cy="1153797"/>
          </a:xfrm>
        </p:grpSpPr>
        <p:sp>
          <p:nvSpPr>
            <p:cNvPr id="152" name="Upper Level Computer Science"/>
            <p:cNvSpPr/>
            <p:nvPr/>
          </p:nvSpPr>
          <p:spPr>
            <a:xfrm>
              <a:off x="50800" y="50800"/>
              <a:ext cx="5498792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Computer Science</a:t>
              </a:r>
            </a:p>
          </p:txBody>
        </p:sp>
        <p:pic>
          <p:nvPicPr>
            <p:cNvPr id="151" name="Upper Level Computer Science Upper Level Computer Science" descr="Upper Level Computer Science Upper Level Computer Scienc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600392" cy="1153798"/>
            </a:xfrm>
            <a:prstGeom prst="rect">
              <a:avLst/>
            </a:prstGeom>
            <a:effectLst/>
          </p:spPr>
        </p:pic>
      </p:grpSp>
      <p:sp>
        <p:nvSpPr>
          <p:cNvPr id="154" name="CS 354"/>
          <p:cNvSpPr/>
          <p:nvPr/>
        </p:nvSpPr>
        <p:spPr>
          <a:xfrm>
            <a:off x="104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354</a:t>
            </a:r>
          </a:p>
        </p:txBody>
      </p:sp>
      <p:sp>
        <p:nvSpPr>
          <p:cNvPr id="155" name="CS 252"/>
          <p:cNvSpPr/>
          <p:nvPr/>
        </p:nvSpPr>
        <p:spPr>
          <a:xfrm>
            <a:off x="104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252</a:t>
            </a:r>
          </a:p>
        </p:txBody>
      </p:sp>
      <p:sp>
        <p:nvSpPr>
          <p:cNvPr id="156" name="CS 300"/>
          <p:cNvSpPr/>
          <p:nvPr/>
        </p:nvSpPr>
        <p:spPr>
          <a:xfrm>
            <a:off x="383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300</a:t>
            </a:r>
          </a:p>
        </p:txBody>
      </p:sp>
      <p:sp>
        <p:nvSpPr>
          <p:cNvPr id="157" name="CS 200"/>
          <p:cNvSpPr/>
          <p:nvPr/>
        </p:nvSpPr>
        <p:spPr>
          <a:xfrm>
            <a:off x="383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200</a:t>
            </a:r>
          </a:p>
        </p:txBody>
      </p:sp>
      <p:sp>
        <p:nvSpPr>
          <p:cNvPr id="158" name="CS 300"/>
          <p:cNvSpPr/>
          <p:nvPr/>
        </p:nvSpPr>
        <p:spPr>
          <a:xfrm>
            <a:off x="3837379" y="366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CS </a:t>
            </a:r>
            <a:r>
              <a:rPr lang="en-US" dirty="0"/>
              <a:t>4</a:t>
            </a:r>
            <a:r>
              <a:rPr dirty="0"/>
              <a:t>00</a:t>
            </a:r>
          </a:p>
        </p:txBody>
      </p:sp>
      <p:sp>
        <p:nvSpPr>
          <p:cNvPr id="159" name="Line"/>
          <p:cNvSpPr/>
          <p:nvPr/>
        </p:nvSpPr>
        <p:spPr>
          <a:xfrm flipV="1">
            <a:off x="1862555" y="3004501"/>
            <a:ext cx="1" cy="187548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0" name="Line"/>
          <p:cNvSpPr/>
          <p:nvPr/>
        </p:nvSpPr>
        <p:spPr>
          <a:xfrm flipV="1">
            <a:off x="4617478" y="2939058"/>
            <a:ext cx="1" cy="5766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1" name="Line"/>
          <p:cNvSpPr/>
          <p:nvPr/>
        </p:nvSpPr>
        <p:spPr>
          <a:xfrm flipV="1">
            <a:off x="7157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2" name="Line"/>
          <p:cNvSpPr/>
          <p:nvPr/>
        </p:nvSpPr>
        <p:spPr>
          <a:xfrm flipV="1">
            <a:off x="9443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3" name="Line"/>
          <p:cNvSpPr/>
          <p:nvPr/>
        </p:nvSpPr>
        <p:spPr>
          <a:xfrm flipV="1">
            <a:off x="11602478" y="2844760"/>
            <a:ext cx="1" cy="265764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4" name="Line"/>
          <p:cNvSpPr/>
          <p:nvPr/>
        </p:nvSpPr>
        <p:spPr>
          <a:xfrm flipV="1">
            <a:off x="4617478" y="449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5" name="Line"/>
          <p:cNvSpPr/>
          <p:nvPr/>
        </p:nvSpPr>
        <p:spPr>
          <a:xfrm flipV="1">
            <a:off x="461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82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Line"/>
          <p:cNvSpPr/>
          <p:nvPr/>
        </p:nvSpPr>
        <p:spPr>
          <a:xfrm flipV="1">
            <a:off x="715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 flipV="1">
            <a:off x="944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systems…"/>
          <p:cNvSpPr txBox="1"/>
          <p:nvPr/>
        </p:nvSpPr>
        <p:spPr>
          <a:xfrm>
            <a:off x="1304440" y="7175448"/>
            <a:ext cx="10380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systems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(C)</a:t>
            </a:r>
          </a:p>
        </p:txBody>
      </p:sp>
      <p:sp>
        <p:nvSpPr>
          <p:cNvPr id="170" name="programming…"/>
          <p:cNvSpPr txBox="1"/>
          <p:nvPr/>
        </p:nvSpPr>
        <p:spPr>
          <a:xfrm>
            <a:off x="3761270" y="7175448"/>
            <a:ext cx="171241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(Java)</a:t>
            </a:r>
          </a:p>
        </p:txBody>
      </p:sp>
      <p:sp>
        <p:nvSpPr>
          <p:cNvPr id="171" name="data programming…"/>
          <p:cNvSpPr txBox="1"/>
          <p:nvPr/>
        </p:nvSpPr>
        <p:spPr>
          <a:xfrm>
            <a:off x="6005176" y="7175448"/>
            <a:ext cx="230460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(Python)</a:t>
            </a:r>
          </a:p>
        </p:txBody>
      </p:sp>
      <p:sp>
        <p:nvSpPr>
          <p:cNvPr id="172" name="data modeling…"/>
          <p:cNvSpPr txBox="1"/>
          <p:nvPr/>
        </p:nvSpPr>
        <p:spPr>
          <a:xfrm>
            <a:off x="8542398" y="7175448"/>
            <a:ext cx="18021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modeling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(R)</a:t>
            </a:r>
          </a:p>
        </p:txBody>
      </p:sp>
      <p:sp>
        <p:nvSpPr>
          <p:cNvPr id="173" name="ethics"/>
          <p:cNvSpPr txBox="1"/>
          <p:nvPr/>
        </p:nvSpPr>
        <p:spPr>
          <a:xfrm>
            <a:off x="11167379" y="7175448"/>
            <a:ext cx="79399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ethics</a:t>
            </a:r>
          </a:p>
        </p:txBody>
      </p:sp>
      <p:sp>
        <p:nvSpPr>
          <p:cNvPr id="174" name="Line"/>
          <p:cNvSpPr/>
          <p:nvPr/>
        </p:nvSpPr>
        <p:spPr>
          <a:xfrm flipV="1">
            <a:off x="5481181" y="5310695"/>
            <a:ext cx="812595" cy="1"/>
          </a:xfrm>
          <a:prstGeom prst="line">
            <a:avLst/>
          </a:prstGeom>
          <a:ln w="254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5" name="P1 (Project 1) will help 300-to-320 students pickup Python."/>
          <p:cNvSpPr txBox="1"/>
          <p:nvPr/>
        </p:nvSpPr>
        <p:spPr>
          <a:xfrm>
            <a:off x="1660529" y="8647255"/>
            <a:ext cx="9683741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P1 (Project 1) will help 300-to-320 students pickup Python.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Welcome to Data Programming II!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Welcome to Data </a:t>
            </a:r>
            <a:r>
              <a:rPr lang="en-US" dirty="0"/>
              <a:t>Science </a:t>
            </a:r>
            <a:r>
              <a:rPr dirty="0"/>
              <a:t>Programming II!</a:t>
            </a:r>
          </a:p>
        </p:txBody>
      </p:sp>
      <p:sp>
        <p:nvSpPr>
          <p:cNvPr id="178" name="Builds on CS 301 220.  https://stat.wisc.edu/undergraduate-data-science-studies/"/>
          <p:cNvSpPr txBox="1">
            <a:spLocks noGrp="1"/>
          </p:cNvSpPr>
          <p:nvPr>
            <p:ph type="body" sz="quarter" idx="1"/>
          </p:nvPr>
        </p:nvSpPr>
        <p:spPr>
          <a:xfrm>
            <a:off x="952500" y="1333896"/>
            <a:ext cx="11490929" cy="902346"/>
          </a:xfrm>
          <a:prstGeom prst="rect">
            <a:avLst/>
          </a:prstGeom>
        </p:spPr>
        <p:txBody>
          <a:bodyPr anchor="t"/>
          <a:lstStyle/>
          <a:p>
            <a:pPr marL="0" indent="0" defTabSz="519937">
              <a:spcBef>
                <a:spcPts val="3700"/>
              </a:spcBef>
              <a:buSzTx/>
              <a:buNone/>
              <a:defRPr sz="2848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Builds on CS220.  </a:t>
            </a:r>
            <a:r>
              <a:rPr u="sng" dirty="0">
                <a:hlinkClick r:id="rId2"/>
              </a:rPr>
              <a:t>https://stat.wisc.edu/undergraduate-data-science-studies/</a:t>
            </a:r>
          </a:p>
        </p:txBody>
      </p:sp>
      <p:sp>
        <p:nvSpPr>
          <p:cNvPr id="179" name="CS 220"/>
          <p:cNvSpPr txBox="1"/>
          <p:nvPr/>
        </p:nvSpPr>
        <p:spPr>
          <a:xfrm>
            <a:off x="2605545" y="2211086"/>
            <a:ext cx="174406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rPr dirty="0"/>
              <a:t>CS220</a:t>
            </a:r>
          </a:p>
        </p:txBody>
      </p:sp>
      <p:sp>
        <p:nvSpPr>
          <p:cNvPr id="180" name="CS 320"/>
          <p:cNvSpPr txBox="1"/>
          <p:nvPr/>
        </p:nvSpPr>
        <p:spPr>
          <a:xfrm>
            <a:off x="8219252" y="2211086"/>
            <a:ext cx="174406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rPr dirty="0"/>
              <a:t>CS320</a:t>
            </a:r>
          </a:p>
        </p:txBody>
      </p:sp>
      <p:sp>
        <p:nvSpPr>
          <p:cNvPr id="181" name="Line"/>
          <p:cNvSpPr/>
          <p:nvPr/>
        </p:nvSpPr>
        <p:spPr>
          <a:xfrm>
            <a:off x="1763232" y="3266713"/>
            <a:ext cx="986946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2" name="writing correct code"/>
          <p:cNvSpPr txBox="1"/>
          <p:nvPr/>
        </p:nvSpPr>
        <p:spPr>
          <a:xfrm>
            <a:off x="1995944" y="4164197"/>
            <a:ext cx="296326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writing correct code</a:t>
            </a:r>
          </a:p>
        </p:txBody>
      </p:sp>
      <p:sp>
        <p:nvSpPr>
          <p:cNvPr id="183" name="writing efficient code"/>
          <p:cNvSpPr txBox="1"/>
          <p:nvPr/>
        </p:nvSpPr>
        <p:spPr>
          <a:xfrm>
            <a:off x="7547318" y="4162808"/>
            <a:ext cx="3087936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writing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efficient</a:t>
            </a:r>
            <a:r>
              <a:t> code</a:t>
            </a:r>
          </a:p>
        </p:txBody>
      </p:sp>
      <p:sp>
        <p:nvSpPr>
          <p:cNvPr id="184" name="using objects"/>
          <p:cNvSpPr txBox="1"/>
          <p:nvPr/>
        </p:nvSpPr>
        <p:spPr>
          <a:xfrm>
            <a:off x="2528129" y="4744768"/>
            <a:ext cx="189889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dirty="0"/>
              <a:t>using objects</a:t>
            </a:r>
          </a:p>
        </p:txBody>
      </p:sp>
      <p:sp>
        <p:nvSpPr>
          <p:cNvPr id="185" name="designing new types of objects"/>
          <p:cNvSpPr txBox="1"/>
          <p:nvPr/>
        </p:nvSpPr>
        <p:spPr>
          <a:xfrm>
            <a:off x="6890639" y="4743379"/>
            <a:ext cx="4401295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designing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new types</a:t>
            </a:r>
            <a:r>
              <a:t> of objects</a:t>
            </a:r>
          </a:p>
        </p:txBody>
      </p:sp>
      <p:sp>
        <p:nvSpPr>
          <p:cNvPr id="186" name="lists+dicts"/>
          <p:cNvSpPr txBox="1"/>
          <p:nvPr/>
        </p:nvSpPr>
        <p:spPr>
          <a:xfrm>
            <a:off x="2642415" y="5893172"/>
            <a:ext cx="167032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l</a:t>
            </a:r>
            <a:r>
              <a:rPr dirty="0"/>
              <a:t>ists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 err="1"/>
              <a:t>dicts</a:t>
            </a:r>
            <a:endParaRPr dirty="0"/>
          </a:p>
        </p:txBody>
      </p:sp>
      <p:sp>
        <p:nvSpPr>
          <p:cNvPr id="187" name="graphs+trees"/>
          <p:cNvSpPr txBox="1"/>
          <p:nvPr/>
        </p:nvSpPr>
        <p:spPr>
          <a:xfrm>
            <a:off x="8015671" y="5893172"/>
            <a:ext cx="215123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g</a:t>
            </a:r>
            <a:r>
              <a:rPr dirty="0"/>
              <a:t>raphs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trees</a:t>
            </a:r>
          </a:p>
        </p:txBody>
      </p:sp>
      <p:sp>
        <p:nvSpPr>
          <p:cNvPr id="188" name="analyzing datasets"/>
          <p:cNvSpPr txBox="1"/>
          <p:nvPr/>
        </p:nvSpPr>
        <p:spPr>
          <a:xfrm>
            <a:off x="2198661" y="6486483"/>
            <a:ext cx="2557835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analyzing datasets</a:t>
            </a:r>
          </a:p>
        </p:txBody>
      </p:sp>
      <p:sp>
        <p:nvSpPr>
          <p:cNvPr id="189" name="collecting+analyzing datasets"/>
          <p:cNvSpPr txBox="1"/>
          <p:nvPr/>
        </p:nvSpPr>
        <p:spPr>
          <a:xfrm>
            <a:off x="6898379" y="6473744"/>
            <a:ext cx="438581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c</a:t>
            </a:r>
            <a:r>
              <a:rPr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ollecting</a:t>
            </a:r>
            <a:r>
              <a:rPr lang="en-US"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analyzing datasets</a:t>
            </a:r>
          </a:p>
        </p:txBody>
      </p:sp>
      <p:sp>
        <p:nvSpPr>
          <p:cNvPr id="190" name="getting results"/>
          <p:cNvSpPr txBox="1"/>
          <p:nvPr/>
        </p:nvSpPr>
        <p:spPr>
          <a:xfrm>
            <a:off x="2461714" y="3583625"/>
            <a:ext cx="203172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getting results</a:t>
            </a:r>
          </a:p>
        </p:txBody>
      </p:sp>
      <p:sp>
        <p:nvSpPr>
          <p:cNvPr id="191" name="getting reproducible results"/>
          <p:cNvSpPr txBox="1"/>
          <p:nvPr/>
        </p:nvSpPr>
        <p:spPr>
          <a:xfrm>
            <a:off x="7111586" y="3582236"/>
            <a:ext cx="3959400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getting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reproducible</a:t>
            </a:r>
            <a:r>
              <a:t> results</a:t>
            </a:r>
          </a:p>
        </p:txBody>
      </p:sp>
      <p:sp>
        <p:nvSpPr>
          <p:cNvPr id="192" name="Line"/>
          <p:cNvSpPr/>
          <p:nvPr/>
        </p:nvSpPr>
        <p:spPr>
          <a:xfrm flipV="1">
            <a:off x="6163887" y="2895427"/>
            <a:ext cx="1" cy="568994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3" name="plots"/>
          <p:cNvSpPr txBox="1"/>
          <p:nvPr/>
        </p:nvSpPr>
        <p:spPr>
          <a:xfrm>
            <a:off x="3083407" y="7067054"/>
            <a:ext cx="78834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plots</a:t>
            </a:r>
          </a:p>
        </p:txBody>
      </p:sp>
      <p:sp>
        <p:nvSpPr>
          <p:cNvPr id="194" name="animated visualizations"/>
          <p:cNvSpPr txBox="1"/>
          <p:nvPr/>
        </p:nvSpPr>
        <p:spPr>
          <a:xfrm>
            <a:off x="7463887" y="7067054"/>
            <a:ext cx="325479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animated visualizations</a:t>
            </a:r>
          </a:p>
        </p:txBody>
      </p:sp>
      <p:sp>
        <p:nvSpPr>
          <p:cNvPr id="195" name="functions:  f(obj)"/>
          <p:cNvSpPr txBox="1"/>
          <p:nvPr/>
        </p:nvSpPr>
        <p:spPr>
          <a:xfrm>
            <a:off x="2039526" y="5314314"/>
            <a:ext cx="2876105" cy="530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functions: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f(obj)</a:t>
            </a:r>
          </a:p>
        </p:txBody>
      </p:sp>
      <p:sp>
        <p:nvSpPr>
          <p:cNvPr id="196" name="methods:  obj.f()"/>
          <p:cNvSpPr txBox="1"/>
          <p:nvPr/>
        </p:nvSpPr>
        <p:spPr>
          <a:xfrm>
            <a:off x="7543758" y="5312925"/>
            <a:ext cx="3095056" cy="532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methods</a:t>
            </a:r>
            <a:r>
              <a:t>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obj.f()</a:t>
            </a:r>
          </a:p>
        </p:txBody>
      </p:sp>
      <p:sp>
        <p:nvSpPr>
          <p:cNvPr id="197" name="tabular analysis"/>
          <p:cNvSpPr txBox="1"/>
          <p:nvPr/>
        </p:nvSpPr>
        <p:spPr>
          <a:xfrm>
            <a:off x="2392869" y="7647626"/>
            <a:ext cx="216941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tabular analysis</a:t>
            </a:r>
          </a:p>
        </p:txBody>
      </p:sp>
      <p:sp>
        <p:nvSpPr>
          <p:cNvPr id="198" name="simple machine learning"/>
          <p:cNvSpPr txBox="1"/>
          <p:nvPr/>
        </p:nvSpPr>
        <p:spPr>
          <a:xfrm>
            <a:off x="7321943" y="7647626"/>
            <a:ext cx="353868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simple machine learning</a:t>
            </a:r>
          </a:p>
        </p:txBody>
      </p:sp>
      <p:sp>
        <p:nvSpPr>
          <p:cNvPr id="199" name="CS 301 content (for review): https://tyler.caraza-harter.com/cs301/fall19/schedule.html"/>
          <p:cNvSpPr txBox="1"/>
          <p:nvPr/>
        </p:nvSpPr>
        <p:spPr>
          <a:xfrm>
            <a:off x="930181" y="8889920"/>
            <a:ext cx="10400284" cy="54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2850" dirty="0"/>
              <a:t>CS</a:t>
            </a:r>
            <a:r>
              <a:rPr lang="en-US" sz="2850" dirty="0"/>
              <a:t>220</a:t>
            </a:r>
            <a:r>
              <a:rPr sz="2850" dirty="0"/>
              <a:t> content (for review): </a:t>
            </a:r>
            <a:r>
              <a:rPr lang="en-US" sz="2850" dirty="0">
                <a:hlinkClick r:id="rId3"/>
              </a:rPr>
              <a:t>https://cs220.cs.wisc.edu/f22/schedule.html</a:t>
            </a:r>
            <a:r>
              <a:rPr lang="en-US" sz="2850" dirty="0"/>
              <a:t> </a:t>
            </a:r>
            <a:endParaRPr sz="2850" u="sng" dirty="0">
              <a:hlinkClick r:id="rId4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urse Logistics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>
            <a:lvl1pPr>
              <a:defRPr sz="7100"/>
            </a:lvl1pPr>
          </a:lstStyle>
          <a:p>
            <a:r>
              <a:t>Course Logistics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urse Websit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Course Website</a:t>
            </a:r>
          </a:p>
        </p:txBody>
      </p:sp>
      <p:sp>
        <p:nvSpPr>
          <p:cNvPr id="205" name="It's here: https://tyler.caraza-harter.com/cs320/f22/schedule.html"/>
          <p:cNvSpPr txBox="1"/>
          <p:nvPr/>
        </p:nvSpPr>
        <p:spPr>
          <a:xfrm>
            <a:off x="967302" y="1516638"/>
            <a:ext cx="823943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 dirty="0"/>
              <a:t>It's here: </a:t>
            </a:r>
            <a:r>
              <a:rPr lang="en-US" dirty="0">
                <a:hlinkClick r:id="rId2"/>
              </a:rPr>
              <a:t>https://www.msyamkumar.com/cs320/s23/schedule.html</a:t>
            </a:r>
            <a:endParaRPr u="sng" dirty="0">
              <a:hlinkClick r:id="rId3"/>
            </a:endParaRPr>
          </a:p>
        </p:txBody>
      </p:sp>
      <p:sp>
        <p:nvSpPr>
          <p:cNvPr id="206" name="I'll also use Canvas for four things:…"/>
          <p:cNvSpPr txBox="1"/>
          <p:nvPr/>
        </p:nvSpPr>
        <p:spPr>
          <a:xfrm>
            <a:off x="1197810" y="7087204"/>
            <a:ext cx="9797554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I'll also use </a:t>
            </a:r>
            <a:r>
              <a:rPr sz="2800" b="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Canvas</a:t>
            </a: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for four things: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general announcements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quizzes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online office hours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grade summaries </a:t>
            </a:r>
            <a:r>
              <a:rPr lang="en-US"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&amp; exam location / answers (individual messages)</a:t>
            </a:r>
            <a:endParaRPr sz="2800" b="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881799-9251-B3A3-5A9F-C10BD083D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459" y="2348855"/>
            <a:ext cx="10464011" cy="3966017"/>
          </a:xfrm>
          <a:prstGeom prst="rect">
            <a:avLst/>
          </a:prstGeom>
        </p:spPr>
      </p:pic>
      <p:sp>
        <p:nvSpPr>
          <p:cNvPr id="4" name="read syllabus carefully…">
            <a:extLst>
              <a:ext uri="{FF2B5EF4-FFF2-40B4-BE49-F238E27FC236}">
                <a16:creationId xmlns:a16="http://schemas.microsoft.com/office/drawing/2014/main" id="{EE528CB0-DE6A-4EF4-C116-6C7FA2098CB8}"/>
              </a:ext>
            </a:extLst>
          </p:cNvPr>
          <p:cNvSpPr txBox="1"/>
          <p:nvPr/>
        </p:nvSpPr>
        <p:spPr>
          <a:xfrm flipH="1">
            <a:off x="0" y="4166684"/>
            <a:ext cx="4027260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b="0"/>
            </a:pPr>
            <a:r>
              <a:rPr dirty="0"/>
              <a:t>read syllabus carefully</a:t>
            </a:r>
          </a:p>
          <a:p>
            <a:pPr>
              <a:defRPr b="0"/>
            </a:pPr>
            <a:r>
              <a:rPr dirty="0"/>
              <a:t>and checkout other content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392AF05-EF9B-4C65-27D2-49E99822306F}"/>
              </a:ext>
            </a:extLst>
          </p:cNvPr>
          <p:cNvCxnSpPr>
            <a:cxnSpLocks/>
          </p:cNvCxnSpPr>
          <p:nvPr/>
        </p:nvCxnSpPr>
        <p:spPr>
          <a:xfrm flipV="1">
            <a:off x="1843459" y="2623279"/>
            <a:ext cx="3103295" cy="154340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cheduled Activities"/>
          <p:cNvSpPr txBox="1">
            <a:spLocks noGrp="1"/>
          </p:cNvSpPr>
          <p:nvPr>
            <p:ph type="title"/>
          </p:nvPr>
        </p:nvSpPr>
        <p:spPr>
          <a:xfrm>
            <a:off x="377309" y="163228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Scheduled Activities</a:t>
            </a:r>
          </a:p>
        </p:txBody>
      </p:sp>
      <p:sp>
        <p:nvSpPr>
          <p:cNvPr id="213" name="Lectures…"/>
          <p:cNvSpPr txBox="1"/>
          <p:nvPr/>
        </p:nvSpPr>
        <p:spPr>
          <a:xfrm>
            <a:off x="796359" y="960642"/>
            <a:ext cx="11696220" cy="9276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2600" b="0"/>
            </a:pPr>
            <a:r>
              <a:rPr dirty="0"/>
              <a:t>Lectures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3 times weekly</a:t>
            </a:r>
            <a:r>
              <a:rPr lang="en-US" dirty="0"/>
              <a:t>; recommendation:</a:t>
            </a:r>
            <a:r>
              <a:rPr dirty="0"/>
              <a:t> bring </a:t>
            </a:r>
            <a:r>
              <a:rPr lang="en-US" dirty="0"/>
              <a:t>your</a:t>
            </a:r>
            <a:r>
              <a:rPr dirty="0"/>
              <a:t> laptop</a:t>
            </a:r>
            <a:endParaRPr lang="en-US" dirty="0"/>
          </a:p>
          <a:p>
            <a:pPr marL="673100" indent="-457200" algn="l">
              <a:spcBef>
                <a:spcPts val="1300"/>
              </a:spcBef>
              <a:buSzPct val="100000"/>
              <a:buFontTx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Required for participation credit! </a:t>
            </a:r>
            <a:r>
              <a:rPr lang="en-US" dirty="0"/>
              <a:t>Attendance recorded via </a:t>
            </a:r>
            <a:r>
              <a:rPr lang="en-US" dirty="0" err="1"/>
              <a:t>TopHat</a:t>
            </a:r>
            <a:r>
              <a:rPr lang="en-US" dirty="0"/>
              <a:t> quizzes (20% score drops)</a:t>
            </a:r>
            <a:endParaRPr dirty="0"/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will often be recorded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posted online (questions will be recorded -- feel free to save until after if you aren't comfortable being recorded)</a:t>
            </a:r>
          </a:p>
          <a:p>
            <a:pPr marL="9017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might not post if bad in-person attendance or technical issues</a:t>
            </a:r>
          </a:p>
          <a:p>
            <a:pPr algn="l">
              <a:spcBef>
                <a:spcPts val="4200"/>
              </a:spcBef>
              <a:defRPr sz="2600" b="0"/>
            </a:pPr>
            <a:r>
              <a:rPr dirty="0"/>
              <a:t>Lab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Weekly on Mondays</a:t>
            </a:r>
            <a:r>
              <a:rPr lang="en-US" dirty="0"/>
              <a:t> or Tuesdays</a:t>
            </a:r>
            <a:r>
              <a:rPr dirty="0"/>
              <a:t>, bring a laptop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Work through lab exercises with group mates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320 staff will walk around to answer questions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3">
                    <a:lumMod val="50000"/>
                  </a:schemeClr>
                </a:solidFill>
              </a:rPr>
              <a:t>Required for participation credit!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Attendance recorded using name cards (3 score drops)</a:t>
            </a:r>
            <a:endParaRPr dirty="0">
              <a:solidFill>
                <a:schemeClr val="tx1"/>
              </a:solidFill>
            </a:endParaRP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5 points per lab</a:t>
            </a:r>
          </a:p>
          <a:p>
            <a:pPr marL="9017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1 point for arriving on time, 3 points for working on the lab, 1 point for staying until end of the lab</a:t>
            </a:r>
          </a:p>
          <a:p>
            <a:pPr marL="6731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2855</Words>
  <Application>Microsoft Macintosh PowerPoint</Application>
  <PresentationFormat>Custom</PresentationFormat>
  <Paragraphs>1147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Courier</vt:lpstr>
      <vt:lpstr>Courier New</vt:lpstr>
      <vt:lpstr>Gill Sans</vt:lpstr>
      <vt:lpstr>Gill Sans Light</vt:lpstr>
      <vt:lpstr>Gill Sans SemiBold</vt:lpstr>
      <vt:lpstr>White</vt:lpstr>
      <vt:lpstr>[320] Welcome + First Lecture</vt:lpstr>
      <vt:lpstr>Who am I?</vt:lpstr>
      <vt:lpstr>My world </vt:lpstr>
      <vt:lpstr>Who are You? </vt:lpstr>
      <vt:lpstr>Related courses</vt:lpstr>
      <vt:lpstr>Welcome to Data Science Programming II!</vt:lpstr>
      <vt:lpstr>Course Logistics</vt:lpstr>
      <vt:lpstr>Course Website</vt:lpstr>
      <vt:lpstr>Scheduled Activities</vt:lpstr>
      <vt:lpstr>Class organization: People</vt:lpstr>
      <vt:lpstr>Communication</vt:lpstr>
      <vt:lpstr>Graded Work: Exams / Quizzes</vt:lpstr>
      <vt:lpstr>Graded Work: Projects</vt:lpstr>
      <vt:lpstr>Graded Work: Attendance + Surveys</vt:lpstr>
      <vt:lpstr>Letter Grades</vt:lpstr>
      <vt:lpstr>Time Commitment &amp; Academic Conduct</vt:lpstr>
      <vt:lpstr>Reading: same as 220/301 and some others...</vt:lpstr>
      <vt:lpstr>Tips for 320 Success</vt:lpstr>
      <vt:lpstr>Today's Lecture: Reproducibility</vt:lpstr>
      <vt:lpstr>PowerPoint Presentation</vt:lpstr>
      <vt:lpstr>PowerPoint Presentation</vt:lpstr>
      <vt:lpstr>Hardware: Mental Model of Process Memory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A Program and CPU need to "fit"</vt:lpstr>
      <vt:lpstr>A Program and CPU need to "fit"</vt:lpstr>
      <vt:lpstr>Interpreters</vt:lpstr>
      <vt:lpstr>Interpreters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Welcome + First Lecture</dc:title>
  <cp:lastModifiedBy>MEENA SYAMKUMAR</cp:lastModifiedBy>
  <cp:revision>31</cp:revision>
  <dcterms:modified xsi:type="dcterms:W3CDTF">2023-01-25T18:54:32Z</dcterms:modified>
</cp:coreProperties>
</file>